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65" r:id="rId4"/>
    <p:sldMasterId id="214748366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222222"/>
                </a:solidFill>
              </a:rPr>
              <a:t>http://centigonknowledge.com/cmapsanalytics2015-web-event/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000">
              <a:solidFill>
                <a:srgbClr val="222222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222222"/>
                </a:solidFill>
              </a:rPr>
              <a:t>Here is agenda: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000">
              <a:solidFill>
                <a:srgbClr val="222222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222222"/>
                </a:solidFill>
              </a:rPr>
              <a:t>Why Location Matters - highlight customer stories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222222"/>
                </a:solidFill>
              </a:rPr>
              <a:t>  - Highlight travel recon - have Ryan on as a guest to tell his story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222222"/>
                </a:solidFill>
              </a:rPr>
              <a:t>  - Why proximity and distance matters- Tell the FMCI story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000">
              <a:solidFill>
                <a:srgbClr val="222222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222222"/>
                </a:solidFill>
              </a:rPr>
              <a:t>Highlight the location intelligence market spectrum- Every BI vendor needs a maps solution out of the box. Some vendors will invest more than others.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000">
              <a:solidFill>
                <a:srgbClr val="222222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222222"/>
                </a:solidFill>
              </a:rPr>
              <a:t>Graduate From Maps to Location Analytics  with CMaps Analytivs V2 API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222222"/>
                </a:solidFill>
              </a:rPr>
              <a:t>  - custom apps example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222222"/>
                </a:solidFill>
              </a:rPr>
              <a:t>  - Go into Designer and see what it takes to create and manage the map.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000">
              <a:solidFill>
                <a:srgbClr val="222222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222222"/>
                </a:solidFill>
              </a:rPr>
              <a:t>From custom apps to rapid dashboard design - DecisionPoint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222222"/>
                </a:solidFill>
              </a:rPr>
              <a:t> - Have Donald on as guest to do DecisionPoint (highlight why they chose CMaps)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000">
              <a:solidFill>
                <a:srgbClr val="222222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222222"/>
                </a:solidFill>
              </a:rPr>
              <a:t>From Plugin to Platform - Re-iterate we are a cloud platform- what is CMaps Analytics - iterate importance of partners.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000">
              <a:solidFill>
                <a:srgbClr val="222222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222222"/>
                </a:solidFill>
              </a:rPr>
              <a:t>SAP- 2 min custom Lumira extension demo- Show how we take an XML open in WebIDE and spit out an extension in 2 minutes- Install into Lumira and wire up some address data from China. Batch geocoding, no geographic limitations. Then do a street view or something cool like that if possible.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000">
              <a:solidFill>
                <a:srgbClr val="222222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222222"/>
                </a:solidFill>
              </a:rPr>
              <a:t>Salesforce.com Canvas component - This is a stretch goal- Trying to get Andi team to wire up CMaps inside of Salesforce1- Announce that we will have a native extension for Dreamforce (hopefully). I am going to offer bringing Andi on to promote his company and present if he can get it done.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000">
              <a:solidFill>
                <a:srgbClr val="222222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222222"/>
                </a:solidFill>
              </a:rPr>
              <a:t>Mapify your KPIs- Going to announce a new program- This is catered to the business side.. Business Intelligence is not technology. People, process- So we are here to provide structure to create Location Analytics. Even if you don't use our technology, you can use our expertise to succeed..Something like that.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000">
              <a:solidFill>
                <a:srgbClr val="222222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222222"/>
                </a:solidFill>
              </a:rPr>
              <a:t>Ambitious but my thought is that from this, we can cut it up into 5 or 6 videos and put all over the web to target different markets.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000">
              <a:solidFill>
                <a:srgbClr val="222222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222222"/>
                </a:solidFill>
              </a:rPr>
              <a:t>My goal is to have outbound email to all 100 BI companies by the end of next week all who will be invited to this event. No pressure at all but I want to make one big ass push as if this is our annual conference.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1" name="Shape 19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2" name="Shape 21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222222"/>
                </a:solidFill>
              </a:rPr>
              <a:t>http://centigonknowledge.com/cmapsanalytics2015-web-event/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000">
              <a:solidFill>
                <a:srgbClr val="222222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222222"/>
                </a:solidFill>
              </a:rPr>
              <a:t>Here is agenda: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000">
              <a:solidFill>
                <a:srgbClr val="222222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222222"/>
                </a:solidFill>
              </a:rPr>
              <a:t>Why Location Matters - highlight customer stories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222222"/>
                </a:solidFill>
              </a:rPr>
              <a:t>  - Highlight travel recon - have Ryan on as a guest to tell his story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222222"/>
                </a:solidFill>
              </a:rPr>
              <a:t>  - Why proximity and distance matters- Tell the FMCI story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000">
              <a:solidFill>
                <a:srgbClr val="222222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222222"/>
                </a:solidFill>
              </a:rPr>
              <a:t>Highlight the location intelligence market spectrum- Every BI vendor needs a maps solution out of the box. Some vendors will invest more than others.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000">
              <a:solidFill>
                <a:srgbClr val="222222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222222"/>
                </a:solidFill>
              </a:rPr>
              <a:t>Graduate From Maps to Location Analytics  with CMaps Analytivs V2 API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222222"/>
                </a:solidFill>
              </a:rPr>
              <a:t>  - custom apps example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222222"/>
                </a:solidFill>
              </a:rPr>
              <a:t>  - Go into Designer and see what it takes to create and manage the map.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000">
              <a:solidFill>
                <a:srgbClr val="222222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222222"/>
                </a:solidFill>
              </a:rPr>
              <a:t>From custom apps to rapid dashboard design - DecisionPoint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222222"/>
                </a:solidFill>
              </a:rPr>
              <a:t> - Have Donald on as guest to do DecisionPoint (highlight why they chose CMaps)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000">
              <a:solidFill>
                <a:srgbClr val="222222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222222"/>
                </a:solidFill>
              </a:rPr>
              <a:t>From Plugin to Platform - Re-iterate we are a cloud platform- what is CMaps Analytics - iterate importance of partners.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000">
              <a:solidFill>
                <a:srgbClr val="222222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222222"/>
                </a:solidFill>
              </a:rPr>
              <a:t>SAP- 2 min custom Lumira extension demo- Show how we take an XML open in WebIDE and spit out an extension in 2 minutes- Install into Lumira and wire up some address data from China. Batch geocoding, no geographic limitations. Then do a street view or something cool like that if possible.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000">
              <a:solidFill>
                <a:srgbClr val="222222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222222"/>
                </a:solidFill>
              </a:rPr>
              <a:t>Salesforce.com Canvas component - This is a stretch goal- Trying to get Andi team to wire up CMaps inside of Salesforce1- Announce that we will have a native extension for Dreamforce (hopefully). I am going to offer bringing Andi on to promote his company and present if he can get it done.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000">
              <a:solidFill>
                <a:srgbClr val="222222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222222"/>
                </a:solidFill>
              </a:rPr>
              <a:t>Mapify your KPIs- Going to announce a new program- This is catered to the business side.. Business Intelligence is not technology. People, process- So we are here to provide structure to create Location Analytics. Even if you don't use our technology, you can use our expertise to succeed..Something like that.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000">
              <a:solidFill>
                <a:srgbClr val="222222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222222"/>
                </a:solidFill>
              </a:rPr>
              <a:t>Ambitious but my thought is that from this, we can cut it up into 5 or 6 videos and put all over the web to target different markets.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000">
              <a:solidFill>
                <a:srgbClr val="222222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>
                <a:solidFill>
                  <a:srgbClr val="222222"/>
                </a:solidFill>
              </a:rPr>
              <a:t>My goal is to have outbound email to all 100 BI companies by the end of next week all who will be invited to this event. No pressure at all but I want to make one big ass push as if this is our annual conference.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1" name="Shape 26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9" name="Shape 26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6" name="Shape 33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7" name="Shape 34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9" name="Shape 4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 txBox="1"/>
          <p:nvPr>
            <p:ph idx="1" type="body"/>
          </p:nvPr>
        </p:nvSpPr>
        <p:spPr>
          <a:xfrm>
            <a:off x="686097" y="4343701"/>
            <a:ext cx="5485800" cy="4113899"/>
          </a:xfrm>
          <a:prstGeom prst="rect">
            <a:avLst/>
          </a:prstGeom>
        </p:spPr>
        <p:txBody>
          <a:bodyPr anchorCtr="0" anchor="ctr" bIns="86175" lIns="86175" rIns="86175" tIns="8617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2" name="Shape 432"/>
          <p:cNvSpPr/>
          <p:nvPr>
            <p:ph idx="2" type="sldImg"/>
          </p:nvPr>
        </p:nvSpPr>
        <p:spPr>
          <a:xfrm>
            <a:off x="428625" y="686404"/>
            <a:ext cx="60006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685800" y="431417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579950" y="1195575"/>
            <a:ext cx="7878300" cy="7847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 txBox="1"/>
          <p:nvPr>
            <p:ph type="title"/>
          </p:nvPr>
        </p:nvSpPr>
        <p:spPr>
          <a:xfrm>
            <a:off x="1792291" y="3600451"/>
            <a:ext cx="5486399" cy="4250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77" name="Shape 377"/>
          <p:cNvSpPr/>
          <p:nvPr>
            <p:ph idx="2" type="pic"/>
          </p:nvPr>
        </p:nvSpPr>
        <p:spPr>
          <a:xfrm>
            <a:off x="1792291" y="459581"/>
            <a:ext cx="5486399" cy="3086099"/>
          </a:xfrm>
          <a:prstGeom prst="rect">
            <a:avLst/>
          </a:prstGeom>
          <a:noFill/>
          <a:ln>
            <a:noFill/>
          </a:ln>
        </p:spPr>
      </p:sp>
      <p:sp>
        <p:nvSpPr>
          <p:cNvPr id="378" name="Shape 378"/>
          <p:cNvSpPr txBox="1"/>
          <p:nvPr>
            <p:ph idx="1" type="body"/>
          </p:nvPr>
        </p:nvSpPr>
        <p:spPr>
          <a:xfrm>
            <a:off x="1792291" y="4025503"/>
            <a:ext cx="5486399" cy="603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/>
            </a:lvl1pPr>
            <a:lvl2pPr indent="-2880" marL="472780" rtl="0">
              <a:spcBef>
                <a:spcPts val="0"/>
              </a:spcBef>
              <a:buFont typeface="Calibri"/>
              <a:buNone/>
              <a:defRPr/>
            </a:lvl2pPr>
            <a:lvl3pPr indent="-5759" marL="945559" rtl="0">
              <a:spcBef>
                <a:spcPts val="0"/>
              </a:spcBef>
              <a:buFont typeface="Calibri"/>
              <a:buNone/>
              <a:defRPr/>
            </a:lvl3pPr>
            <a:lvl4pPr indent="-8639" marL="1418339" rtl="0">
              <a:spcBef>
                <a:spcPts val="0"/>
              </a:spcBef>
              <a:buFont typeface="Calibri"/>
              <a:buNone/>
              <a:defRPr/>
            </a:lvl4pPr>
            <a:lvl5pPr indent="-11520" marL="1891120" rtl="0">
              <a:spcBef>
                <a:spcPts val="0"/>
              </a:spcBef>
              <a:buFont typeface="Calibri"/>
              <a:buNone/>
              <a:defRPr/>
            </a:lvl5pPr>
            <a:lvl6pPr indent="-1700" marL="2363900" rtl="0">
              <a:spcBef>
                <a:spcPts val="0"/>
              </a:spcBef>
              <a:buFont typeface="Calibri"/>
              <a:buNone/>
              <a:defRPr/>
            </a:lvl6pPr>
            <a:lvl7pPr indent="-4578" marL="2836678" rtl="0">
              <a:spcBef>
                <a:spcPts val="0"/>
              </a:spcBef>
              <a:buFont typeface="Calibri"/>
              <a:buNone/>
              <a:defRPr/>
            </a:lvl7pPr>
            <a:lvl8pPr indent="-7460" marL="3309460" rtl="0">
              <a:spcBef>
                <a:spcPts val="0"/>
              </a:spcBef>
              <a:buFont typeface="Calibri"/>
              <a:buNone/>
              <a:defRPr/>
            </a:lvl8pPr>
            <a:lvl9pPr indent="-10338" marL="3782239" rtl="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379" name="Shape 379"/>
          <p:cNvSpPr txBox="1"/>
          <p:nvPr>
            <p:ph idx="10" type="dt"/>
          </p:nvPr>
        </p:nvSpPr>
        <p:spPr>
          <a:xfrm>
            <a:off x="457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80" name="Shape 380"/>
          <p:cNvSpPr txBox="1"/>
          <p:nvPr>
            <p:ph idx="11" type="ftr"/>
          </p:nvPr>
        </p:nvSpPr>
        <p:spPr>
          <a:xfrm>
            <a:off x="3124200" y="4767262"/>
            <a:ext cx="2895600" cy="27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-2880" marL="472780" marR="0" rtl="0" algn="l">
              <a:spcBef>
                <a:spcPts val="0"/>
              </a:spcBef>
              <a:defRPr/>
            </a:lvl2pPr>
            <a:lvl3pPr indent="-5759" marL="945559" marR="0" rtl="0" algn="l">
              <a:spcBef>
                <a:spcPts val="0"/>
              </a:spcBef>
              <a:defRPr/>
            </a:lvl3pPr>
            <a:lvl4pPr indent="-8639" marL="1418339" marR="0" rtl="0" algn="l">
              <a:spcBef>
                <a:spcPts val="0"/>
              </a:spcBef>
              <a:defRPr/>
            </a:lvl4pPr>
            <a:lvl5pPr indent="-11520" marL="1891120" marR="0" rtl="0" algn="l">
              <a:spcBef>
                <a:spcPts val="0"/>
              </a:spcBef>
              <a:defRPr/>
            </a:lvl5pPr>
            <a:lvl6pPr indent="-1700" marL="2363900" marR="0" rtl="0" algn="l">
              <a:spcBef>
                <a:spcPts val="0"/>
              </a:spcBef>
              <a:defRPr/>
            </a:lvl6pPr>
            <a:lvl7pPr indent="-4578" marL="2836678" marR="0" rtl="0" algn="l">
              <a:spcBef>
                <a:spcPts val="0"/>
              </a:spcBef>
              <a:defRPr/>
            </a:lvl7pPr>
            <a:lvl8pPr indent="-7460" marL="3309460" marR="0" rtl="0" algn="l">
              <a:spcBef>
                <a:spcPts val="0"/>
              </a:spcBef>
              <a:defRPr/>
            </a:lvl8pPr>
            <a:lvl9pPr indent="-10338" marL="3782239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81" name="Shape 381"/>
          <p:cNvSpPr txBox="1"/>
          <p:nvPr>
            <p:ph idx="12" type="sldNum"/>
          </p:nvPr>
        </p:nvSpPr>
        <p:spPr>
          <a:xfrm>
            <a:off x="6553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7275" lIns="94550" rIns="94550" tIns="47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/>
          <p:nvPr>
            <p:ph type="title"/>
          </p:nvPr>
        </p:nvSpPr>
        <p:spPr>
          <a:xfrm>
            <a:off x="457200" y="204786"/>
            <a:ext cx="3008399" cy="8714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84" name="Shape 384"/>
          <p:cNvSpPr txBox="1"/>
          <p:nvPr>
            <p:ph idx="1" type="body"/>
          </p:nvPr>
        </p:nvSpPr>
        <p:spPr>
          <a:xfrm>
            <a:off x="3575053" y="204789"/>
            <a:ext cx="5111699" cy="4389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85" name="Shape 385"/>
          <p:cNvSpPr txBox="1"/>
          <p:nvPr>
            <p:ph idx="2" type="body"/>
          </p:nvPr>
        </p:nvSpPr>
        <p:spPr>
          <a:xfrm>
            <a:off x="457200" y="1076329"/>
            <a:ext cx="3008399" cy="3518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/>
            </a:lvl1pPr>
            <a:lvl2pPr indent="-2880" marL="472780" rtl="0">
              <a:spcBef>
                <a:spcPts val="0"/>
              </a:spcBef>
              <a:buFont typeface="Calibri"/>
              <a:buNone/>
              <a:defRPr/>
            </a:lvl2pPr>
            <a:lvl3pPr indent="-5759" marL="945559" rtl="0">
              <a:spcBef>
                <a:spcPts val="0"/>
              </a:spcBef>
              <a:buFont typeface="Calibri"/>
              <a:buNone/>
              <a:defRPr/>
            </a:lvl3pPr>
            <a:lvl4pPr indent="-8639" marL="1418339" rtl="0">
              <a:spcBef>
                <a:spcPts val="0"/>
              </a:spcBef>
              <a:buFont typeface="Calibri"/>
              <a:buNone/>
              <a:defRPr/>
            </a:lvl4pPr>
            <a:lvl5pPr indent="-11520" marL="1891120" rtl="0">
              <a:spcBef>
                <a:spcPts val="0"/>
              </a:spcBef>
              <a:buFont typeface="Calibri"/>
              <a:buNone/>
              <a:defRPr/>
            </a:lvl5pPr>
            <a:lvl6pPr indent="-1700" marL="2363900" rtl="0">
              <a:spcBef>
                <a:spcPts val="0"/>
              </a:spcBef>
              <a:buFont typeface="Calibri"/>
              <a:buNone/>
              <a:defRPr/>
            </a:lvl6pPr>
            <a:lvl7pPr indent="-4578" marL="2836678" rtl="0">
              <a:spcBef>
                <a:spcPts val="0"/>
              </a:spcBef>
              <a:buFont typeface="Calibri"/>
              <a:buNone/>
              <a:defRPr/>
            </a:lvl7pPr>
            <a:lvl8pPr indent="-7460" marL="3309460" rtl="0">
              <a:spcBef>
                <a:spcPts val="0"/>
              </a:spcBef>
              <a:buFont typeface="Calibri"/>
              <a:buNone/>
              <a:defRPr/>
            </a:lvl8pPr>
            <a:lvl9pPr indent="-10338" marL="3782239" rtl="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386" name="Shape 386"/>
          <p:cNvSpPr txBox="1"/>
          <p:nvPr>
            <p:ph idx="10" type="dt"/>
          </p:nvPr>
        </p:nvSpPr>
        <p:spPr>
          <a:xfrm>
            <a:off x="457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87" name="Shape 387"/>
          <p:cNvSpPr txBox="1"/>
          <p:nvPr>
            <p:ph idx="11" type="ftr"/>
          </p:nvPr>
        </p:nvSpPr>
        <p:spPr>
          <a:xfrm>
            <a:off x="3124200" y="4767262"/>
            <a:ext cx="2895600" cy="27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-2880" marL="472780" marR="0" rtl="0" algn="l">
              <a:spcBef>
                <a:spcPts val="0"/>
              </a:spcBef>
              <a:defRPr/>
            </a:lvl2pPr>
            <a:lvl3pPr indent="-5759" marL="945559" marR="0" rtl="0" algn="l">
              <a:spcBef>
                <a:spcPts val="0"/>
              </a:spcBef>
              <a:defRPr/>
            </a:lvl3pPr>
            <a:lvl4pPr indent="-8639" marL="1418339" marR="0" rtl="0" algn="l">
              <a:spcBef>
                <a:spcPts val="0"/>
              </a:spcBef>
              <a:defRPr/>
            </a:lvl4pPr>
            <a:lvl5pPr indent="-11520" marL="1891120" marR="0" rtl="0" algn="l">
              <a:spcBef>
                <a:spcPts val="0"/>
              </a:spcBef>
              <a:defRPr/>
            </a:lvl5pPr>
            <a:lvl6pPr indent="-1700" marL="2363900" marR="0" rtl="0" algn="l">
              <a:spcBef>
                <a:spcPts val="0"/>
              </a:spcBef>
              <a:defRPr/>
            </a:lvl6pPr>
            <a:lvl7pPr indent="-4578" marL="2836678" marR="0" rtl="0" algn="l">
              <a:spcBef>
                <a:spcPts val="0"/>
              </a:spcBef>
              <a:defRPr/>
            </a:lvl7pPr>
            <a:lvl8pPr indent="-7460" marL="3309460" marR="0" rtl="0" algn="l">
              <a:spcBef>
                <a:spcPts val="0"/>
              </a:spcBef>
              <a:defRPr/>
            </a:lvl8pPr>
            <a:lvl9pPr indent="-10338" marL="3782239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88" name="Shape 388"/>
          <p:cNvSpPr txBox="1"/>
          <p:nvPr>
            <p:ph idx="12" type="sldNum"/>
          </p:nvPr>
        </p:nvSpPr>
        <p:spPr>
          <a:xfrm>
            <a:off x="6553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7275" lIns="94550" rIns="94550" tIns="47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 txBox="1"/>
          <p:nvPr>
            <p:ph idx="10" type="dt"/>
          </p:nvPr>
        </p:nvSpPr>
        <p:spPr>
          <a:xfrm>
            <a:off x="457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91" name="Shape 391"/>
          <p:cNvSpPr txBox="1"/>
          <p:nvPr>
            <p:ph idx="11" type="ftr"/>
          </p:nvPr>
        </p:nvSpPr>
        <p:spPr>
          <a:xfrm>
            <a:off x="3124200" y="4767262"/>
            <a:ext cx="2895600" cy="27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-2880" marL="472780" marR="0" rtl="0" algn="l">
              <a:spcBef>
                <a:spcPts val="0"/>
              </a:spcBef>
              <a:defRPr/>
            </a:lvl2pPr>
            <a:lvl3pPr indent="-5759" marL="945559" marR="0" rtl="0" algn="l">
              <a:spcBef>
                <a:spcPts val="0"/>
              </a:spcBef>
              <a:defRPr/>
            </a:lvl3pPr>
            <a:lvl4pPr indent="-8639" marL="1418339" marR="0" rtl="0" algn="l">
              <a:spcBef>
                <a:spcPts val="0"/>
              </a:spcBef>
              <a:defRPr/>
            </a:lvl4pPr>
            <a:lvl5pPr indent="-11520" marL="1891120" marR="0" rtl="0" algn="l">
              <a:spcBef>
                <a:spcPts val="0"/>
              </a:spcBef>
              <a:defRPr/>
            </a:lvl5pPr>
            <a:lvl6pPr indent="-1700" marL="2363900" marR="0" rtl="0" algn="l">
              <a:spcBef>
                <a:spcPts val="0"/>
              </a:spcBef>
              <a:defRPr/>
            </a:lvl6pPr>
            <a:lvl7pPr indent="-4578" marL="2836678" marR="0" rtl="0" algn="l">
              <a:spcBef>
                <a:spcPts val="0"/>
              </a:spcBef>
              <a:defRPr/>
            </a:lvl7pPr>
            <a:lvl8pPr indent="-7460" marL="3309460" marR="0" rtl="0" algn="l">
              <a:spcBef>
                <a:spcPts val="0"/>
              </a:spcBef>
              <a:defRPr/>
            </a:lvl8pPr>
            <a:lvl9pPr indent="-10338" marL="3782239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92" name="Shape 392"/>
          <p:cNvSpPr txBox="1"/>
          <p:nvPr>
            <p:ph idx="12" type="sldNum"/>
          </p:nvPr>
        </p:nvSpPr>
        <p:spPr>
          <a:xfrm>
            <a:off x="6553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7275" lIns="94550" rIns="94550" tIns="47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 txBox="1"/>
          <p:nvPr>
            <p:ph type="title"/>
          </p:nvPr>
        </p:nvSpPr>
        <p:spPr>
          <a:xfrm>
            <a:off x="-11112" y="0"/>
            <a:ext cx="8697900" cy="51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spcAft>
                <a:spcPts val="0"/>
              </a:spcAft>
              <a:defRPr/>
            </a:lvl1pPr>
            <a:lvl2pPr rtl="0" algn="l">
              <a:spcBef>
                <a:spcPts val="0"/>
              </a:spcBef>
              <a:spcAft>
                <a:spcPts val="0"/>
              </a:spcAft>
              <a:defRPr/>
            </a:lvl2pPr>
            <a:lvl3pPr rtl="0" algn="l">
              <a:spcBef>
                <a:spcPts val="0"/>
              </a:spcBef>
              <a:spcAft>
                <a:spcPts val="0"/>
              </a:spcAft>
              <a:defRPr/>
            </a:lvl3pPr>
            <a:lvl4pPr rtl="0" algn="l">
              <a:spcBef>
                <a:spcPts val="0"/>
              </a:spcBef>
              <a:spcAft>
                <a:spcPts val="0"/>
              </a:spcAft>
              <a:defRPr/>
            </a:lvl4pPr>
            <a:lvl5pPr rtl="0" algn="l">
              <a:spcBef>
                <a:spcPts val="0"/>
              </a:spcBef>
              <a:spcAft>
                <a:spcPts val="0"/>
              </a:spcAft>
              <a:defRPr/>
            </a:lvl5pPr>
            <a:lvl6pPr marL="457200" rtl="0" algn="l">
              <a:spcBef>
                <a:spcPts val="0"/>
              </a:spcBef>
              <a:spcAft>
                <a:spcPts val="0"/>
              </a:spcAft>
              <a:defRPr/>
            </a:lvl6pPr>
            <a:lvl7pPr marL="914400" rtl="0" algn="l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l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395" name="Shape 395"/>
          <p:cNvSpPr txBox="1"/>
          <p:nvPr>
            <p:ph idx="10" type="dt"/>
          </p:nvPr>
        </p:nvSpPr>
        <p:spPr>
          <a:xfrm>
            <a:off x="457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96" name="Shape 396"/>
          <p:cNvSpPr txBox="1"/>
          <p:nvPr>
            <p:ph idx="11" type="ftr"/>
          </p:nvPr>
        </p:nvSpPr>
        <p:spPr>
          <a:xfrm>
            <a:off x="3124200" y="4767262"/>
            <a:ext cx="2895600" cy="27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-2880" marL="472780" marR="0" rtl="0" algn="l">
              <a:spcBef>
                <a:spcPts val="0"/>
              </a:spcBef>
              <a:defRPr/>
            </a:lvl2pPr>
            <a:lvl3pPr indent="-5759" marL="945559" marR="0" rtl="0" algn="l">
              <a:spcBef>
                <a:spcPts val="0"/>
              </a:spcBef>
              <a:defRPr/>
            </a:lvl3pPr>
            <a:lvl4pPr indent="-8639" marL="1418339" marR="0" rtl="0" algn="l">
              <a:spcBef>
                <a:spcPts val="0"/>
              </a:spcBef>
              <a:defRPr/>
            </a:lvl4pPr>
            <a:lvl5pPr indent="-11520" marL="1891120" marR="0" rtl="0" algn="l">
              <a:spcBef>
                <a:spcPts val="0"/>
              </a:spcBef>
              <a:defRPr/>
            </a:lvl5pPr>
            <a:lvl6pPr indent="-1700" marL="2363900" marR="0" rtl="0" algn="l">
              <a:spcBef>
                <a:spcPts val="0"/>
              </a:spcBef>
              <a:defRPr/>
            </a:lvl6pPr>
            <a:lvl7pPr indent="-4578" marL="2836678" marR="0" rtl="0" algn="l">
              <a:spcBef>
                <a:spcPts val="0"/>
              </a:spcBef>
              <a:defRPr/>
            </a:lvl7pPr>
            <a:lvl8pPr indent="-7460" marL="3309460" marR="0" rtl="0" algn="l">
              <a:spcBef>
                <a:spcPts val="0"/>
              </a:spcBef>
              <a:defRPr/>
            </a:lvl8pPr>
            <a:lvl9pPr indent="-10338" marL="3782239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97" name="Shape 397"/>
          <p:cNvSpPr txBox="1"/>
          <p:nvPr>
            <p:ph idx="12" type="sldNum"/>
          </p:nvPr>
        </p:nvSpPr>
        <p:spPr>
          <a:xfrm>
            <a:off x="6553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7275" lIns="94550" rIns="94550" tIns="47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 txBox="1"/>
          <p:nvPr>
            <p:ph type="title"/>
          </p:nvPr>
        </p:nvSpPr>
        <p:spPr>
          <a:xfrm>
            <a:off x="-11112" y="0"/>
            <a:ext cx="8697900" cy="51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00" name="Shape 400"/>
          <p:cNvSpPr txBox="1"/>
          <p:nvPr>
            <p:ph idx="1" type="body"/>
          </p:nvPr>
        </p:nvSpPr>
        <p:spPr>
          <a:xfrm>
            <a:off x="457204" y="1151334"/>
            <a:ext cx="4040099" cy="4796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/>
            </a:lvl1pPr>
            <a:lvl2pPr indent="-2880" marL="472780" rtl="0">
              <a:spcBef>
                <a:spcPts val="0"/>
              </a:spcBef>
              <a:buFont typeface="Calibri"/>
              <a:buNone/>
              <a:defRPr/>
            </a:lvl2pPr>
            <a:lvl3pPr indent="-5759" marL="945559" rtl="0">
              <a:spcBef>
                <a:spcPts val="0"/>
              </a:spcBef>
              <a:buFont typeface="Calibri"/>
              <a:buNone/>
              <a:defRPr/>
            </a:lvl3pPr>
            <a:lvl4pPr indent="-8639" marL="1418339" rtl="0">
              <a:spcBef>
                <a:spcPts val="0"/>
              </a:spcBef>
              <a:buFont typeface="Calibri"/>
              <a:buNone/>
              <a:defRPr/>
            </a:lvl4pPr>
            <a:lvl5pPr indent="-11520" marL="1891120" rtl="0">
              <a:spcBef>
                <a:spcPts val="0"/>
              </a:spcBef>
              <a:buFont typeface="Calibri"/>
              <a:buNone/>
              <a:defRPr/>
            </a:lvl5pPr>
            <a:lvl6pPr indent="-1700" marL="2363900" rtl="0">
              <a:spcBef>
                <a:spcPts val="0"/>
              </a:spcBef>
              <a:buFont typeface="Calibri"/>
              <a:buNone/>
              <a:defRPr/>
            </a:lvl6pPr>
            <a:lvl7pPr indent="-4578" marL="2836678" rtl="0">
              <a:spcBef>
                <a:spcPts val="0"/>
              </a:spcBef>
              <a:buFont typeface="Calibri"/>
              <a:buNone/>
              <a:defRPr/>
            </a:lvl7pPr>
            <a:lvl8pPr indent="-7460" marL="3309460" rtl="0">
              <a:spcBef>
                <a:spcPts val="0"/>
              </a:spcBef>
              <a:buFont typeface="Calibri"/>
              <a:buNone/>
              <a:defRPr/>
            </a:lvl8pPr>
            <a:lvl9pPr indent="-10338" marL="3782239" rtl="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401" name="Shape 401"/>
          <p:cNvSpPr txBox="1"/>
          <p:nvPr>
            <p:ph idx="2" type="body"/>
          </p:nvPr>
        </p:nvSpPr>
        <p:spPr>
          <a:xfrm>
            <a:off x="457204" y="1631157"/>
            <a:ext cx="4040099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02" name="Shape 402"/>
          <p:cNvSpPr txBox="1"/>
          <p:nvPr>
            <p:ph idx="3" type="body"/>
          </p:nvPr>
        </p:nvSpPr>
        <p:spPr>
          <a:xfrm>
            <a:off x="4645030" y="1151334"/>
            <a:ext cx="4041900" cy="4796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/>
            </a:lvl1pPr>
            <a:lvl2pPr indent="-2880" marL="472780" rtl="0">
              <a:spcBef>
                <a:spcPts val="0"/>
              </a:spcBef>
              <a:buFont typeface="Calibri"/>
              <a:buNone/>
              <a:defRPr/>
            </a:lvl2pPr>
            <a:lvl3pPr indent="-5759" marL="945559" rtl="0">
              <a:spcBef>
                <a:spcPts val="0"/>
              </a:spcBef>
              <a:buFont typeface="Calibri"/>
              <a:buNone/>
              <a:defRPr/>
            </a:lvl3pPr>
            <a:lvl4pPr indent="-8639" marL="1418339" rtl="0">
              <a:spcBef>
                <a:spcPts val="0"/>
              </a:spcBef>
              <a:buFont typeface="Calibri"/>
              <a:buNone/>
              <a:defRPr/>
            </a:lvl4pPr>
            <a:lvl5pPr indent="-11520" marL="1891120" rtl="0">
              <a:spcBef>
                <a:spcPts val="0"/>
              </a:spcBef>
              <a:buFont typeface="Calibri"/>
              <a:buNone/>
              <a:defRPr/>
            </a:lvl5pPr>
            <a:lvl6pPr indent="-1700" marL="2363900" rtl="0">
              <a:spcBef>
                <a:spcPts val="0"/>
              </a:spcBef>
              <a:buFont typeface="Calibri"/>
              <a:buNone/>
              <a:defRPr/>
            </a:lvl6pPr>
            <a:lvl7pPr indent="-4578" marL="2836678" rtl="0">
              <a:spcBef>
                <a:spcPts val="0"/>
              </a:spcBef>
              <a:buFont typeface="Calibri"/>
              <a:buNone/>
              <a:defRPr/>
            </a:lvl7pPr>
            <a:lvl8pPr indent="-7460" marL="3309460" rtl="0">
              <a:spcBef>
                <a:spcPts val="0"/>
              </a:spcBef>
              <a:buFont typeface="Calibri"/>
              <a:buNone/>
              <a:defRPr/>
            </a:lvl8pPr>
            <a:lvl9pPr indent="-10338" marL="3782239" rtl="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403" name="Shape 403"/>
          <p:cNvSpPr txBox="1"/>
          <p:nvPr>
            <p:ph idx="4" type="body"/>
          </p:nvPr>
        </p:nvSpPr>
        <p:spPr>
          <a:xfrm>
            <a:off x="4645030" y="1631157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04" name="Shape 404"/>
          <p:cNvSpPr txBox="1"/>
          <p:nvPr>
            <p:ph idx="10" type="dt"/>
          </p:nvPr>
        </p:nvSpPr>
        <p:spPr>
          <a:xfrm>
            <a:off x="457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05" name="Shape 405"/>
          <p:cNvSpPr txBox="1"/>
          <p:nvPr>
            <p:ph idx="11" type="ftr"/>
          </p:nvPr>
        </p:nvSpPr>
        <p:spPr>
          <a:xfrm>
            <a:off x="3124200" y="4767262"/>
            <a:ext cx="2895600" cy="27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-2880" marL="472780" marR="0" rtl="0" algn="l">
              <a:spcBef>
                <a:spcPts val="0"/>
              </a:spcBef>
              <a:defRPr/>
            </a:lvl2pPr>
            <a:lvl3pPr indent="-5759" marL="945559" marR="0" rtl="0" algn="l">
              <a:spcBef>
                <a:spcPts val="0"/>
              </a:spcBef>
              <a:defRPr/>
            </a:lvl3pPr>
            <a:lvl4pPr indent="-8639" marL="1418339" marR="0" rtl="0" algn="l">
              <a:spcBef>
                <a:spcPts val="0"/>
              </a:spcBef>
              <a:defRPr/>
            </a:lvl4pPr>
            <a:lvl5pPr indent="-11520" marL="1891120" marR="0" rtl="0" algn="l">
              <a:spcBef>
                <a:spcPts val="0"/>
              </a:spcBef>
              <a:defRPr/>
            </a:lvl5pPr>
            <a:lvl6pPr indent="-1700" marL="2363900" marR="0" rtl="0" algn="l">
              <a:spcBef>
                <a:spcPts val="0"/>
              </a:spcBef>
              <a:defRPr/>
            </a:lvl6pPr>
            <a:lvl7pPr indent="-4578" marL="2836678" marR="0" rtl="0" algn="l">
              <a:spcBef>
                <a:spcPts val="0"/>
              </a:spcBef>
              <a:defRPr/>
            </a:lvl7pPr>
            <a:lvl8pPr indent="-7460" marL="3309460" marR="0" rtl="0" algn="l">
              <a:spcBef>
                <a:spcPts val="0"/>
              </a:spcBef>
              <a:defRPr/>
            </a:lvl8pPr>
            <a:lvl9pPr indent="-10338" marL="3782239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06" name="Shape 406"/>
          <p:cNvSpPr txBox="1"/>
          <p:nvPr>
            <p:ph idx="12" type="sldNum"/>
          </p:nvPr>
        </p:nvSpPr>
        <p:spPr>
          <a:xfrm>
            <a:off x="6553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7275" lIns="94550" rIns="94550" tIns="47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 txBox="1"/>
          <p:nvPr>
            <p:ph type="title"/>
          </p:nvPr>
        </p:nvSpPr>
        <p:spPr>
          <a:xfrm>
            <a:off x="-11112" y="0"/>
            <a:ext cx="8697900" cy="51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spcAft>
                <a:spcPts val="0"/>
              </a:spcAft>
              <a:defRPr/>
            </a:lvl1pPr>
            <a:lvl2pPr rtl="0" algn="l">
              <a:spcBef>
                <a:spcPts val="0"/>
              </a:spcBef>
              <a:spcAft>
                <a:spcPts val="0"/>
              </a:spcAft>
              <a:defRPr/>
            </a:lvl2pPr>
            <a:lvl3pPr rtl="0" algn="l">
              <a:spcBef>
                <a:spcPts val="0"/>
              </a:spcBef>
              <a:spcAft>
                <a:spcPts val="0"/>
              </a:spcAft>
              <a:defRPr/>
            </a:lvl3pPr>
            <a:lvl4pPr rtl="0" algn="l">
              <a:spcBef>
                <a:spcPts val="0"/>
              </a:spcBef>
              <a:spcAft>
                <a:spcPts val="0"/>
              </a:spcAft>
              <a:defRPr/>
            </a:lvl4pPr>
            <a:lvl5pPr rtl="0" algn="l">
              <a:spcBef>
                <a:spcPts val="0"/>
              </a:spcBef>
              <a:spcAft>
                <a:spcPts val="0"/>
              </a:spcAft>
              <a:defRPr/>
            </a:lvl5pPr>
            <a:lvl6pPr marL="457200" rtl="0" algn="l">
              <a:spcBef>
                <a:spcPts val="0"/>
              </a:spcBef>
              <a:spcAft>
                <a:spcPts val="0"/>
              </a:spcAft>
              <a:defRPr/>
            </a:lvl6pPr>
            <a:lvl7pPr marL="914400" rtl="0" algn="l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l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409" name="Shape 409"/>
          <p:cNvSpPr txBox="1"/>
          <p:nvPr>
            <p:ph idx="1" type="body"/>
          </p:nvPr>
        </p:nvSpPr>
        <p:spPr>
          <a:xfrm>
            <a:off x="457200" y="1200151"/>
            <a:ext cx="4038599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10" name="Shape 410"/>
          <p:cNvSpPr txBox="1"/>
          <p:nvPr>
            <p:ph idx="2" type="body"/>
          </p:nvPr>
        </p:nvSpPr>
        <p:spPr>
          <a:xfrm>
            <a:off x="4648200" y="1200151"/>
            <a:ext cx="4038599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11" name="Shape 411"/>
          <p:cNvSpPr txBox="1"/>
          <p:nvPr>
            <p:ph idx="10" type="dt"/>
          </p:nvPr>
        </p:nvSpPr>
        <p:spPr>
          <a:xfrm>
            <a:off x="457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12" name="Shape 412"/>
          <p:cNvSpPr txBox="1"/>
          <p:nvPr>
            <p:ph idx="11" type="ftr"/>
          </p:nvPr>
        </p:nvSpPr>
        <p:spPr>
          <a:xfrm>
            <a:off x="3124200" y="4767262"/>
            <a:ext cx="2895600" cy="27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-2880" marL="472780" marR="0" rtl="0" algn="l">
              <a:spcBef>
                <a:spcPts val="0"/>
              </a:spcBef>
              <a:defRPr/>
            </a:lvl2pPr>
            <a:lvl3pPr indent="-5759" marL="945559" marR="0" rtl="0" algn="l">
              <a:spcBef>
                <a:spcPts val="0"/>
              </a:spcBef>
              <a:defRPr/>
            </a:lvl3pPr>
            <a:lvl4pPr indent="-8639" marL="1418339" marR="0" rtl="0" algn="l">
              <a:spcBef>
                <a:spcPts val="0"/>
              </a:spcBef>
              <a:defRPr/>
            </a:lvl4pPr>
            <a:lvl5pPr indent="-11520" marL="1891120" marR="0" rtl="0" algn="l">
              <a:spcBef>
                <a:spcPts val="0"/>
              </a:spcBef>
              <a:defRPr/>
            </a:lvl5pPr>
            <a:lvl6pPr indent="-1700" marL="2363900" marR="0" rtl="0" algn="l">
              <a:spcBef>
                <a:spcPts val="0"/>
              </a:spcBef>
              <a:defRPr/>
            </a:lvl6pPr>
            <a:lvl7pPr indent="-4578" marL="2836678" marR="0" rtl="0" algn="l">
              <a:spcBef>
                <a:spcPts val="0"/>
              </a:spcBef>
              <a:defRPr/>
            </a:lvl7pPr>
            <a:lvl8pPr indent="-7460" marL="3309460" marR="0" rtl="0" algn="l">
              <a:spcBef>
                <a:spcPts val="0"/>
              </a:spcBef>
              <a:defRPr/>
            </a:lvl8pPr>
            <a:lvl9pPr indent="-10338" marL="3782239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13" name="Shape 413"/>
          <p:cNvSpPr txBox="1"/>
          <p:nvPr>
            <p:ph idx="12" type="sldNum"/>
          </p:nvPr>
        </p:nvSpPr>
        <p:spPr>
          <a:xfrm>
            <a:off x="6553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7275" lIns="94550" rIns="94550" tIns="47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 txBox="1"/>
          <p:nvPr>
            <p:ph type="title"/>
          </p:nvPr>
        </p:nvSpPr>
        <p:spPr>
          <a:xfrm>
            <a:off x="722312" y="3305176"/>
            <a:ext cx="7772400" cy="1021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16" name="Shape 416"/>
          <p:cNvSpPr txBox="1"/>
          <p:nvPr>
            <p:ph idx="1" type="body"/>
          </p:nvPr>
        </p:nvSpPr>
        <p:spPr>
          <a:xfrm>
            <a:off x="722312" y="2180036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indent="-2880" marL="47278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indent="-5759" marL="945559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indent="-8639" marL="1418339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indent="-11520" marL="189112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indent="-1700" marL="23639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indent="-4578" marL="2836678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indent="-7460" marL="330946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indent="-10338" marL="3782239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/>
        </p:txBody>
      </p:sp>
      <p:sp>
        <p:nvSpPr>
          <p:cNvPr id="417" name="Shape 417"/>
          <p:cNvSpPr txBox="1"/>
          <p:nvPr>
            <p:ph idx="10" type="dt"/>
          </p:nvPr>
        </p:nvSpPr>
        <p:spPr>
          <a:xfrm>
            <a:off x="457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18" name="Shape 418"/>
          <p:cNvSpPr txBox="1"/>
          <p:nvPr>
            <p:ph idx="11" type="ftr"/>
          </p:nvPr>
        </p:nvSpPr>
        <p:spPr>
          <a:xfrm>
            <a:off x="3124200" y="4767262"/>
            <a:ext cx="2895600" cy="27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-2880" marL="472780" marR="0" rtl="0" algn="l">
              <a:spcBef>
                <a:spcPts val="0"/>
              </a:spcBef>
              <a:defRPr/>
            </a:lvl2pPr>
            <a:lvl3pPr indent="-5759" marL="945559" marR="0" rtl="0" algn="l">
              <a:spcBef>
                <a:spcPts val="0"/>
              </a:spcBef>
              <a:defRPr/>
            </a:lvl3pPr>
            <a:lvl4pPr indent="-8639" marL="1418339" marR="0" rtl="0" algn="l">
              <a:spcBef>
                <a:spcPts val="0"/>
              </a:spcBef>
              <a:defRPr/>
            </a:lvl4pPr>
            <a:lvl5pPr indent="-11520" marL="1891120" marR="0" rtl="0" algn="l">
              <a:spcBef>
                <a:spcPts val="0"/>
              </a:spcBef>
              <a:defRPr/>
            </a:lvl5pPr>
            <a:lvl6pPr indent="-1700" marL="2363900" marR="0" rtl="0" algn="l">
              <a:spcBef>
                <a:spcPts val="0"/>
              </a:spcBef>
              <a:defRPr/>
            </a:lvl6pPr>
            <a:lvl7pPr indent="-4578" marL="2836678" marR="0" rtl="0" algn="l">
              <a:spcBef>
                <a:spcPts val="0"/>
              </a:spcBef>
              <a:defRPr/>
            </a:lvl7pPr>
            <a:lvl8pPr indent="-7460" marL="3309460" marR="0" rtl="0" algn="l">
              <a:spcBef>
                <a:spcPts val="0"/>
              </a:spcBef>
              <a:defRPr/>
            </a:lvl8pPr>
            <a:lvl9pPr indent="-10338" marL="3782239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19" name="Shape 419"/>
          <p:cNvSpPr txBox="1"/>
          <p:nvPr>
            <p:ph idx="12" type="sldNum"/>
          </p:nvPr>
        </p:nvSpPr>
        <p:spPr>
          <a:xfrm>
            <a:off x="6553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7275" lIns="94550" rIns="94550" tIns="47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/>
          <p:nvPr>
            <p:ph type="ctrTitle"/>
          </p:nvPr>
        </p:nvSpPr>
        <p:spPr>
          <a:xfrm>
            <a:off x="685800" y="1597820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spcAft>
                <a:spcPts val="0"/>
              </a:spcAft>
              <a:defRPr/>
            </a:lvl1pPr>
            <a:lvl2pPr indent="0" marL="0" marR="0" rtl="0" algn="l">
              <a:spcBef>
                <a:spcPts val="0"/>
              </a:spcBef>
              <a:spcAft>
                <a:spcPts val="0"/>
              </a:spcAft>
              <a:defRPr/>
            </a:lvl2pPr>
            <a:lvl3pPr indent="0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422" name="Shape 422"/>
          <p:cNvSpPr txBox="1"/>
          <p:nvPr>
            <p:ph idx="1" type="subTitle"/>
          </p:nvPr>
        </p:nvSpPr>
        <p:spPr>
          <a:xfrm>
            <a:off x="1371600" y="2914650"/>
            <a:ext cx="6400799" cy="13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1pPr>
            <a:lvl2pPr indent="-2880" marL="472780" marR="0" rtl="0" algn="ctr">
              <a:spcBef>
                <a:spcPts val="5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2pPr>
            <a:lvl3pPr indent="-5759" marL="945559" marR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3pPr>
            <a:lvl4pPr indent="-8639" marL="1418339" marR="0" rtl="0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4pPr>
            <a:lvl5pPr indent="-11520" marL="1891120" marR="0" rtl="0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5pPr>
            <a:lvl6pPr indent="-1700" marL="2363900" marR="0" rtl="0" algn="ctr">
              <a:spcBef>
                <a:spcPts val="420"/>
              </a:spcBef>
              <a:buClr>
                <a:srgbClr val="888888"/>
              </a:buClr>
              <a:buFont typeface="Arial"/>
              <a:buNone/>
              <a:defRPr/>
            </a:lvl6pPr>
            <a:lvl7pPr indent="-4578" marL="2836678" marR="0" rtl="0" algn="ctr">
              <a:spcBef>
                <a:spcPts val="420"/>
              </a:spcBef>
              <a:buClr>
                <a:srgbClr val="888888"/>
              </a:buClr>
              <a:buFont typeface="Arial"/>
              <a:buNone/>
              <a:defRPr/>
            </a:lvl7pPr>
            <a:lvl8pPr indent="-7460" marL="3309460" marR="0" rtl="0" algn="ctr">
              <a:spcBef>
                <a:spcPts val="420"/>
              </a:spcBef>
              <a:buClr>
                <a:srgbClr val="888888"/>
              </a:buClr>
              <a:buFont typeface="Arial"/>
              <a:buNone/>
              <a:defRPr/>
            </a:lvl8pPr>
            <a:lvl9pPr indent="-10338" marL="3782239" marR="0" rtl="0" algn="ctr">
              <a:spcBef>
                <a:spcPts val="42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/>
        </p:txBody>
      </p:sp>
      <p:sp>
        <p:nvSpPr>
          <p:cNvPr id="423" name="Shape 423"/>
          <p:cNvSpPr txBox="1"/>
          <p:nvPr>
            <p:ph idx="10" type="dt"/>
          </p:nvPr>
        </p:nvSpPr>
        <p:spPr>
          <a:xfrm>
            <a:off x="457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24" name="Shape 424"/>
          <p:cNvSpPr txBox="1"/>
          <p:nvPr>
            <p:ph idx="11" type="ftr"/>
          </p:nvPr>
        </p:nvSpPr>
        <p:spPr>
          <a:xfrm>
            <a:off x="3124200" y="4767262"/>
            <a:ext cx="2895600" cy="27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-2880" marL="472780" marR="0" rtl="0" algn="l">
              <a:spcBef>
                <a:spcPts val="0"/>
              </a:spcBef>
              <a:defRPr/>
            </a:lvl2pPr>
            <a:lvl3pPr indent="-5759" marL="945559" marR="0" rtl="0" algn="l">
              <a:spcBef>
                <a:spcPts val="0"/>
              </a:spcBef>
              <a:defRPr/>
            </a:lvl3pPr>
            <a:lvl4pPr indent="-8639" marL="1418339" marR="0" rtl="0" algn="l">
              <a:spcBef>
                <a:spcPts val="0"/>
              </a:spcBef>
              <a:defRPr/>
            </a:lvl4pPr>
            <a:lvl5pPr indent="-11520" marL="1891120" marR="0" rtl="0" algn="l">
              <a:spcBef>
                <a:spcPts val="0"/>
              </a:spcBef>
              <a:defRPr/>
            </a:lvl5pPr>
            <a:lvl6pPr indent="-1700" marL="2363900" marR="0" rtl="0" algn="l">
              <a:spcBef>
                <a:spcPts val="0"/>
              </a:spcBef>
              <a:defRPr/>
            </a:lvl6pPr>
            <a:lvl7pPr indent="-4578" marL="2836678" marR="0" rtl="0" algn="l">
              <a:spcBef>
                <a:spcPts val="0"/>
              </a:spcBef>
              <a:defRPr/>
            </a:lvl7pPr>
            <a:lvl8pPr indent="-7460" marL="3309460" marR="0" rtl="0" algn="l">
              <a:spcBef>
                <a:spcPts val="0"/>
              </a:spcBef>
              <a:defRPr/>
            </a:lvl8pPr>
            <a:lvl9pPr indent="-10338" marL="3782239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25" name="Shape 425"/>
          <p:cNvSpPr txBox="1"/>
          <p:nvPr>
            <p:ph idx="12" type="sldNum"/>
          </p:nvPr>
        </p:nvSpPr>
        <p:spPr>
          <a:xfrm>
            <a:off x="6553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7275" lIns="94550" rIns="94550" tIns="47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/>
        </p:nvSpPr>
        <p:spPr>
          <a:xfrm>
            <a:off x="-10574" y="0"/>
            <a:ext cx="9154500" cy="6857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" name="Shape 15"/>
          <p:cNvSpPr txBox="1"/>
          <p:nvPr>
            <p:ph type="title"/>
          </p:nvPr>
        </p:nvSpPr>
        <p:spPr>
          <a:xfrm>
            <a:off x="0" y="0"/>
            <a:ext cx="8229600" cy="6275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Clr>
                <a:srgbClr val="FFFFFF"/>
              </a:buClr>
              <a:buSzPct val="100000"/>
              <a:defRPr sz="2400">
                <a:solidFill>
                  <a:srgbClr val="FFFFFF"/>
                </a:solidFill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6" name="Shape 16"/>
          <p:cNvSpPr txBox="1"/>
          <p:nvPr>
            <p:ph idx="1" type="body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7" name="Shape 17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/>
          <p:nvPr/>
        </p:nvSpPr>
        <p:spPr>
          <a:xfrm>
            <a:off x="-10574" y="0"/>
            <a:ext cx="9154500" cy="6857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" name="Shape 20"/>
          <p:cNvSpPr txBox="1"/>
          <p:nvPr>
            <p:ph type="title"/>
          </p:nvPr>
        </p:nvSpPr>
        <p:spPr>
          <a:xfrm>
            <a:off x="-10575" y="0"/>
            <a:ext cx="8229600" cy="6353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Clr>
                <a:srgbClr val="FFFFFF"/>
              </a:buClr>
              <a:buSzPct val="100000"/>
              <a:defRPr sz="2400">
                <a:solidFill>
                  <a:srgbClr val="FFFFFF"/>
                </a:solidFill>
              </a:defRPr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457200" y="1200150"/>
            <a:ext cx="3994525" cy="372568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2" type="body"/>
          </p:nvPr>
        </p:nvSpPr>
        <p:spPr>
          <a:xfrm>
            <a:off x="4692273" y="1200150"/>
            <a:ext cx="3994525" cy="372568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-10575" y="0"/>
            <a:ext cx="8229600" cy="6197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idx="1" type="body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/>
        </p:txBody>
      </p:sp>
      <p:sp>
        <p:nvSpPr>
          <p:cNvPr id="29" name="Shape 29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/>
          <p:nvPr>
            <p:ph type="title"/>
          </p:nvPr>
        </p:nvSpPr>
        <p:spPr>
          <a:xfrm>
            <a:off x="-11112" y="0"/>
            <a:ext cx="8697900" cy="51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spcAft>
                <a:spcPts val="0"/>
              </a:spcAft>
              <a:defRPr/>
            </a:lvl1pPr>
            <a:lvl2pPr rtl="0" algn="l">
              <a:spcBef>
                <a:spcPts val="0"/>
              </a:spcBef>
              <a:spcAft>
                <a:spcPts val="0"/>
              </a:spcAft>
              <a:defRPr/>
            </a:lvl2pPr>
            <a:lvl3pPr rtl="0" algn="l">
              <a:spcBef>
                <a:spcPts val="0"/>
              </a:spcBef>
              <a:spcAft>
                <a:spcPts val="0"/>
              </a:spcAft>
              <a:defRPr/>
            </a:lvl3pPr>
            <a:lvl4pPr rtl="0" algn="l">
              <a:spcBef>
                <a:spcPts val="0"/>
              </a:spcBef>
              <a:spcAft>
                <a:spcPts val="0"/>
              </a:spcAft>
              <a:defRPr/>
            </a:lvl4pPr>
            <a:lvl5pPr rtl="0" algn="l">
              <a:spcBef>
                <a:spcPts val="0"/>
              </a:spcBef>
              <a:spcAft>
                <a:spcPts val="0"/>
              </a:spcAft>
              <a:defRPr/>
            </a:lvl5pPr>
            <a:lvl6pPr marL="457200" rtl="0" algn="l">
              <a:spcBef>
                <a:spcPts val="0"/>
              </a:spcBef>
              <a:spcAft>
                <a:spcPts val="0"/>
              </a:spcAft>
              <a:defRPr/>
            </a:lvl6pPr>
            <a:lvl7pPr marL="914400" rtl="0" algn="l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l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359" name="Shape 359"/>
          <p:cNvSpPr txBox="1"/>
          <p:nvPr>
            <p:ph idx="1" type="body"/>
          </p:nvPr>
        </p:nvSpPr>
        <p:spPr>
          <a:xfrm>
            <a:off x="457200" y="857250"/>
            <a:ext cx="8229600" cy="37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50812" marL="354012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indent="-112712" marL="766762" rtl="0" algn="l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indent="-82550" marL="11811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indent="-111125" marL="1654175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indent="-101600" marL="212725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indent="-104739" marL="2600289" rtl="0" algn="l">
              <a:spcBef>
                <a:spcPts val="420"/>
              </a:spcBef>
              <a:buClr>
                <a:schemeClr val="dk1"/>
              </a:buClr>
              <a:buFont typeface="Arial"/>
              <a:buChar char="•"/>
              <a:defRPr/>
            </a:lvl6pPr>
            <a:lvl7pPr indent="-107618" marL="3073068" rtl="0" algn="l">
              <a:spcBef>
                <a:spcPts val="420"/>
              </a:spcBef>
              <a:buClr>
                <a:schemeClr val="dk1"/>
              </a:buClr>
              <a:buFont typeface="Arial"/>
              <a:buChar char="•"/>
              <a:defRPr/>
            </a:lvl7pPr>
            <a:lvl8pPr indent="-110500" marL="3545850" rtl="0" algn="l">
              <a:spcBef>
                <a:spcPts val="420"/>
              </a:spcBef>
              <a:buClr>
                <a:schemeClr val="dk1"/>
              </a:buClr>
              <a:buFont typeface="Arial"/>
              <a:buChar char="•"/>
              <a:defRPr/>
            </a:lvl8pPr>
            <a:lvl9pPr indent="-113379" marL="4018629" rtl="0" algn="l">
              <a:spcBef>
                <a:spcPts val="42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360" name="Shape 360"/>
          <p:cNvSpPr txBox="1"/>
          <p:nvPr>
            <p:ph idx="10" type="dt"/>
          </p:nvPr>
        </p:nvSpPr>
        <p:spPr>
          <a:xfrm>
            <a:off x="457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61" name="Shape 361"/>
          <p:cNvSpPr txBox="1"/>
          <p:nvPr>
            <p:ph idx="11" type="ftr"/>
          </p:nvPr>
        </p:nvSpPr>
        <p:spPr>
          <a:xfrm>
            <a:off x="3124200" y="4767262"/>
            <a:ext cx="2895600" cy="27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-2880" marL="472780" marR="0" rtl="0" algn="l">
              <a:spcBef>
                <a:spcPts val="0"/>
              </a:spcBef>
              <a:defRPr/>
            </a:lvl2pPr>
            <a:lvl3pPr indent="-5759" marL="945559" marR="0" rtl="0" algn="l">
              <a:spcBef>
                <a:spcPts val="0"/>
              </a:spcBef>
              <a:defRPr/>
            </a:lvl3pPr>
            <a:lvl4pPr indent="-8639" marL="1418339" marR="0" rtl="0" algn="l">
              <a:spcBef>
                <a:spcPts val="0"/>
              </a:spcBef>
              <a:defRPr/>
            </a:lvl4pPr>
            <a:lvl5pPr indent="-11520" marL="1891120" marR="0" rtl="0" algn="l">
              <a:spcBef>
                <a:spcPts val="0"/>
              </a:spcBef>
              <a:defRPr/>
            </a:lvl5pPr>
            <a:lvl6pPr indent="-1700" marL="2363900" marR="0" rtl="0" algn="l">
              <a:spcBef>
                <a:spcPts val="0"/>
              </a:spcBef>
              <a:defRPr/>
            </a:lvl6pPr>
            <a:lvl7pPr indent="-4578" marL="2836678" marR="0" rtl="0" algn="l">
              <a:spcBef>
                <a:spcPts val="0"/>
              </a:spcBef>
              <a:defRPr/>
            </a:lvl7pPr>
            <a:lvl8pPr indent="-7460" marL="3309460" marR="0" rtl="0" algn="l">
              <a:spcBef>
                <a:spcPts val="0"/>
              </a:spcBef>
              <a:defRPr/>
            </a:lvl8pPr>
            <a:lvl9pPr indent="-10338" marL="3782239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62" name="Shape 362"/>
          <p:cNvSpPr txBox="1"/>
          <p:nvPr>
            <p:ph idx="12" type="sldNum"/>
          </p:nvPr>
        </p:nvSpPr>
        <p:spPr>
          <a:xfrm>
            <a:off x="6553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7275" lIns="94550" rIns="94550" tIns="47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 txBox="1"/>
          <p:nvPr>
            <p:ph type="title"/>
          </p:nvPr>
        </p:nvSpPr>
        <p:spPr>
          <a:xfrm rot="5400000">
            <a:off x="5463753" y="1371630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spcAft>
                <a:spcPts val="0"/>
              </a:spcAft>
              <a:defRPr/>
            </a:lvl1pPr>
            <a:lvl2pPr rtl="0" algn="l">
              <a:spcBef>
                <a:spcPts val="0"/>
              </a:spcBef>
              <a:spcAft>
                <a:spcPts val="0"/>
              </a:spcAft>
              <a:defRPr/>
            </a:lvl2pPr>
            <a:lvl3pPr rtl="0" algn="l">
              <a:spcBef>
                <a:spcPts val="0"/>
              </a:spcBef>
              <a:spcAft>
                <a:spcPts val="0"/>
              </a:spcAft>
              <a:defRPr/>
            </a:lvl3pPr>
            <a:lvl4pPr rtl="0" algn="l">
              <a:spcBef>
                <a:spcPts val="0"/>
              </a:spcBef>
              <a:spcAft>
                <a:spcPts val="0"/>
              </a:spcAft>
              <a:defRPr/>
            </a:lvl4pPr>
            <a:lvl5pPr rtl="0" algn="l">
              <a:spcBef>
                <a:spcPts val="0"/>
              </a:spcBef>
              <a:spcAft>
                <a:spcPts val="0"/>
              </a:spcAft>
              <a:defRPr/>
            </a:lvl5pPr>
            <a:lvl6pPr marL="457200" rtl="0" algn="l">
              <a:spcBef>
                <a:spcPts val="0"/>
              </a:spcBef>
              <a:spcAft>
                <a:spcPts val="0"/>
              </a:spcAft>
              <a:defRPr/>
            </a:lvl6pPr>
            <a:lvl7pPr marL="914400" rtl="0" algn="l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l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365" name="Shape 365"/>
          <p:cNvSpPr txBox="1"/>
          <p:nvPr>
            <p:ph idx="1" type="body"/>
          </p:nvPr>
        </p:nvSpPr>
        <p:spPr>
          <a:xfrm rot="5400000">
            <a:off x="1272750" y="-609569"/>
            <a:ext cx="4388700" cy="601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50812" marL="354012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indent="-112712" marL="766762" rtl="0" algn="l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indent="-82550" marL="11811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indent="-111125" marL="1654175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indent="-101600" marL="212725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indent="-104739" marL="2600289" rtl="0" algn="l">
              <a:spcBef>
                <a:spcPts val="420"/>
              </a:spcBef>
              <a:buClr>
                <a:schemeClr val="dk1"/>
              </a:buClr>
              <a:buFont typeface="Arial"/>
              <a:buChar char="•"/>
              <a:defRPr/>
            </a:lvl6pPr>
            <a:lvl7pPr indent="-107618" marL="3073068" rtl="0" algn="l">
              <a:spcBef>
                <a:spcPts val="420"/>
              </a:spcBef>
              <a:buClr>
                <a:schemeClr val="dk1"/>
              </a:buClr>
              <a:buFont typeface="Arial"/>
              <a:buChar char="•"/>
              <a:defRPr/>
            </a:lvl7pPr>
            <a:lvl8pPr indent="-110500" marL="3545850" rtl="0" algn="l">
              <a:spcBef>
                <a:spcPts val="420"/>
              </a:spcBef>
              <a:buClr>
                <a:schemeClr val="dk1"/>
              </a:buClr>
              <a:buFont typeface="Arial"/>
              <a:buChar char="•"/>
              <a:defRPr/>
            </a:lvl8pPr>
            <a:lvl9pPr indent="-113379" marL="4018629" rtl="0" algn="l">
              <a:spcBef>
                <a:spcPts val="42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366" name="Shape 366"/>
          <p:cNvSpPr txBox="1"/>
          <p:nvPr>
            <p:ph idx="10" type="dt"/>
          </p:nvPr>
        </p:nvSpPr>
        <p:spPr>
          <a:xfrm>
            <a:off x="457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67" name="Shape 367"/>
          <p:cNvSpPr txBox="1"/>
          <p:nvPr>
            <p:ph idx="11" type="ftr"/>
          </p:nvPr>
        </p:nvSpPr>
        <p:spPr>
          <a:xfrm>
            <a:off x="3124200" y="4767262"/>
            <a:ext cx="2895600" cy="27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-2880" marL="472780" marR="0" rtl="0" algn="l">
              <a:spcBef>
                <a:spcPts val="0"/>
              </a:spcBef>
              <a:defRPr/>
            </a:lvl2pPr>
            <a:lvl3pPr indent="-5759" marL="945559" marR="0" rtl="0" algn="l">
              <a:spcBef>
                <a:spcPts val="0"/>
              </a:spcBef>
              <a:defRPr/>
            </a:lvl3pPr>
            <a:lvl4pPr indent="-8639" marL="1418339" marR="0" rtl="0" algn="l">
              <a:spcBef>
                <a:spcPts val="0"/>
              </a:spcBef>
              <a:defRPr/>
            </a:lvl4pPr>
            <a:lvl5pPr indent="-11520" marL="1891120" marR="0" rtl="0" algn="l">
              <a:spcBef>
                <a:spcPts val="0"/>
              </a:spcBef>
              <a:defRPr/>
            </a:lvl5pPr>
            <a:lvl6pPr indent="-1700" marL="2363900" marR="0" rtl="0" algn="l">
              <a:spcBef>
                <a:spcPts val="0"/>
              </a:spcBef>
              <a:defRPr/>
            </a:lvl6pPr>
            <a:lvl7pPr indent="-4578" marL="2836678" marR="0" rtl="0" algn="l">
              <a:spcBef>
                <a:spcPts val="0"/>
              </a:spcBef>
              <a:defRPr/>
            </a:lvl7pPr>
            <a:lvl8pPr indent="-7460" marL="3309460" marR="0" rtl="0" algn="l">
              <a:spcBef>
                <a:spcPts val="0"/>
              </a:spcBef>
              <a:defRPr/>
            </a:lvl8pPr>
            <a:lvl9pPr indent="-10338" marL="3782239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68" name="Shape 368"/>
          <p:cNvSpPr txBox="1"/>
          <p:nvPr>
            <p:ph idx="12" type="sldNum"/>
          </p:nvPr>
        </p:nvSpPr>
        <p:spPr>
          <a:xfrm>
            <a:off x="6553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7275" lIns="94550" rIns="94550" tIns="47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/>
          <p:nvPr>
            <p:ph type="title"/>
          </p:nvPr>
        </p:nvSpPr>
        <p:spPr>
          <a:xfrm>
            <a:off x="-11112" y="0"/>
            <a:ext cx="8697900" cy="51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spcAft>
                <a:spcPts val="0"/>
              </a:spcAft>
              <a:defRPr/>
            </a:lvl1pPr>
            <a:lvl2pPr rtl="0" algn="l">
              <a:spcBef>
                <a:spcPts val="0"/>
              </a:spcBef>
              <a:spcAft>
                <a:spcPts val="0"/>
              </a:spcAft>
              <a:defRPr/>
            </a:lvl2pPr>
            <a:lvl3pPr rtl="0" algn="l">
              <a:spcBef>
                <a:spcPts val="0"/>
              </a:spcBef>
              <a:spcAft>
                <a:spcPts val="0"/>
              </a:spcAft>
              <a:defRPr/>
            </a:lvl3pPr>
            <a:lvl4pPr rtl="0" algn="l">
              <a:spcBef>
                <a:spcPts val="0"/>
              </a:spcBef>
              <a:spcAft>
                <a:spcPts val="0"/>
              </a:spcAft>
              <a:defRPr/>
            </a:lvl4pPr>
            <a:lvl5pPr rtl="0" algn="l">
              <a:spcBef>
                <a:spcPts val="0"/>
              </a:spcBef>
              <a:spcAft>
                <a:spcPts val="0"/>
              </a:spcAft>
              <a:defRPr/>
            </a:lvl5pPr>
            <a:lvl6pPr marL="457200" rtl="0" algn="l">
              <a:spcBef>
                <a:spcPts val="0"/>
              </a:spcBef>
              <a:spcAft>
                <a:spcPts val="0"/>
              </a:spcAft>
              <a:defRPr/>
            </a:lvl6pPr>
            <a:lvl7pPr marL="914400" rtl="0" algn="l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l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371" name="Shape 371"/>
          <p:cNvSpPr txBox="1"/>
          <p:nvPr>
            <p:ph idx="1" type="body"/>
          </p:nvPr>
        </p:nvSpPr>
        <p:spPr>
          <a:xfrm rot="5400000">
            <a:off x="2703449" y="-1389000"/>
            <a:ext cx="3737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50812" marL="354012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indent="-112712" marL="766762" rtl="0" algn="l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indent="-82550" marL="11811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indent="-111125" marL="1654175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indent="-101600" marL="212725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indent="-104739" marL="2600289" rtl="0" algn="l">
              <a:spcBef>
                <a:spcPts val="420"/>
              </a:spcBef>
              <a:buClr>
                <a:schemeClr val="dk1"/>
              </a:buClr>
              <a:buFont typeface="Arial"/>
              <a:buChar char="•"/>
              <a:defRPr/>
            </a:lvl6pPr>
            <a:lvl7pPr indent="-107618" marL="3073068" rtl="0" algn="l">
              <a:spcBef>
                <a:spcPts val="420"/>
              </a:spcBef>
              <a:buClr>
                <a:schemeClr val="dk1"/>
              </a:buClr>
              <a:buFont typeface="Arial"/>
              <a:buChar char="•"/>
              <a:defRPr/>
            </a:lvl7pPr>
            <a:lvl8pPr indent="-110500" marL="3545850" rtl="0" algn="l">
              <a:spcBef>
                <a:spcPts val="420"/>
              </a:spcBef>
              <a:buClr>
                <a:schemeClr val="dk1"/>
              </a:buClr>
              <a:buFont typeface="Arial"/>
              <a:buChar char="•"/>
              <a:defRPr/>
            </a:lvl8pPr>
            <a:lvl9pPr indent="-113379" marL="4018629" rtl="0" algn="l">
              <a:spcBef>
                <a:spcPts val="42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372" name="Shape 372"/>
          <p:cNvSpPr txBox="1"/>
          <p:nvPr>
            <p:ph idx="10" type="dt"/>
          </p:nvPr>
        </p:nvSpPr>
        <p:spPr>
          <a:xfrm>
            <a:off x="457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73" name="Shape 373"/>
          <p:cNvSpPr txBox="1"/>
          <p:nvPr>
            <p:ph idx="11" type="ftr"/>
          </p:nvPr>
        </p:nvSpPr>
        <p:spPr>
          <a:xfrm>
            <a:off x="3124200" y="4767262"/>
            <a:ext cx="2895600" cy="27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-2880" marL="472780" marR="0" rtl="0" algn="l">
              <a:spcBef>
                <a:spcPts val="0"/>
              </a:spcBef>
              <a:defRPr/>
            </a:lvl2pPr>
            <a:lvl3pPr indent="-5759" marL="945559" marR="0" rtl="0" algn="l">
              <a:spcBef>
                <a:spcPts val="0"/>
              </a:spcBef>
              <a:defRPr/>
            </a:lvl3pPr>
            <a:lvl4pPr indent="-8639" marL="1418339" marR="0" rtl="0" algn="l">
              <a:spcBef>
                <a:spcPts val="0"/>
              </a:spcBef>
              <a:defRPr/>
            </a:lvl4pPr>
            <a:lvl5pPr indent="-11520" marL="1891120" marR="0" rtl="0" algn="l">
              <a:spcBef>
                <a:spcPts val="0"/>
              </a:spcBef>
              <a:defRPr/>
            </a:lvl5pPr>
            <a:lvl6pPr indent="-1700" marL="2363900" marR="0" rtl="0" algn="l">
              <a:spcBef>
                <a:spcPts val="0"/>
              </a:spcBef>
              <a:defRPr/>
            </a:lvl6pPr>
            <a:lvl7pPr indent="-4578" marL="2836678" marR="0" rtl="0" algn="l">
              <a:spcBef>
                <a:spcPts val="0"/>
              </a:spcBef>
              <a:defRPr/>
            </a:lvl7pPr>
            <a:lvl8pPr indent="-7460" marL="3309460" marR="0" rtl="0" algn="l">
              <a:spcBef>
                <a:spcPts val="0"/>
              </a:spcBef>
              <a:defRPr/>
            </a:lvl8pPr>
            <a:lvl9pPr indent="-10338" marL="3782239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74" name="Shape 374"/>
          <p:cNvSpPr txBox="1"/>
          <p:nvPr>
            <p:ph idx="12" type="sldNum"/>
          </p:nvPr>
        </p:nvSpPr>
        <p:spPr>
          <a:xfrm>
            <a:off x="6553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7275" lIns="94550" rIns="94550" tIns="47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16.xml"/><Relationship Id="rId1" Type="http://schemas.openxmlformats.org/officeDocument/2006/relationships/image" Target="../media/image61.jpg"/><Relationship Id="rId2" Type="http://schemas.openxmlformats.org/officeDocument/2006/relationships/image" Target="../media/image60.png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/>
        </p:nvSpPr>
        <p:spPr>
          <a:xfrm>
            <a:off x="-10574" y="0"/>
            <a:ext cx="9154500" cy="6857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300">
                <a:solidFill>
                  <a:schemeClr val="dk1"/>
                </a:solidFill>
              </a:rPr>
              <a:t>‹#›</a:t>
            </a:fld>
          </a:p>
        </p:txBody>
      </p:sp>
      <p:sp>
        <p:nvSpPr>
          <p:cNvPr id="8" name="Shape 8"/>
          <p:cNvSpPr txBox="1"/>
          <p:nvPr>
            <p:ph type="title"/>
          </p:nvPr>
        </p:nvSpPr>
        <p:spPr>
          <a:xfrm>
            <a:off x="-10575" y="0"/>
            <a:ext cx="8229600" cy="6197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Clr>
                <a:srgbClr val="FFFFFF"/>
              </a:buClr>
              <a:buSzPct val="100000"/>
              <a:buNone/>
              <a:defRPr b="1" sz="2400">
                <a:solidFill>
                  <a:srgbClr val="FFFFFF"/>
                </a:solidFill>
              </a:defRPr>
            </a:lvl1pPr>
            <a:lvl2pPr>
              <a:spcBef>
                <a:spcPts val="0"/>
              </a:spcBef>
              <a:buClr>
                <a:srgbClr val="FFFFFF"/>
              </a:buClr>
              <a:buSzPct val="100000"/>
              <a:buNone/>
              <a:defRPr b="1" sz="2400">
                <a:solidFill>
                  <a:srgbClr val="FFFFFF"/>
                </a:solidFill>
              </a:defRPr>
            </a:lvl2pPr>
            <a:lvl3pPr>
              <a:spcBef>
                <a:spcPts val="0"/>
              </a:spcBef>
              <a:buClr>
                <a:srgbClr val="FFFFFF"/>
              </a:buClr>
              <a:buSzPct val="100000"/>
              <a:buNone/>
              <a:defRPr b="1" sz="2400">
                <a:solidFill>
                  <a:srgbClr val="FFFFFF"/>
                </a:solidFill>
              </a:defRPr>
            </a:lvl3pPr>
            <a:lvl4pPr>
              <a:spcBef>
                <a:spcPts val="0"/>
              </a:spcBef>
              <a:buClr>
                <a:srgbClr val="FFFFFF"/>
              </a:buClr>
              <a:buSzPct val="100000"/>
              <a:buNone/>
              <a:defRPr b="1" sz="2400">
                <a:solidFill>
                  <a:srgbClr val="FFFFFF"/>
                </a:solidFill>
              </a:defRPr>
            </a:lvl4pPr>
            <a:lvl5pPr>
              <a:spcBef>
                <a:spcPts val="0"/>
              </a:spcBef>
              <a:buClr>
                <a:srgbClr val="FFFFFF"/>
              </a:buClr>
              <a:buSzPct val="100000"/>
              <a:buNone/>
              <a:defRPr b="1" sz="2400">
                <a:solidFill>
                  <a:srgbClr val="FFFFFF"/>
                </a:solidFill>
              </a:defRPr>
            </a:lvl5pPr>
            <a:lvl6pPr>
              <a:spcBef>
                <a:spcPts val="0"/>
              </a:spcBef>
              <a:buClr>
                <a:srgbClr val="FFFFFF"/>
              </a:buClr>
              <a:buSzPct val="100000"/>
              <a:buNone/>
              <a:defRPr b="1" sz="2400">
                <a:solidFill>
                  <a:srgbClr val="FFFFFF"/>
                </a:solidFill>
              </a:defRPr>
            </a:lvl6pPr>
            <a:lvl7pPr>
              <a:spcBef>
                <a:spcPts val="0"/>
              </a:spcBef>
              <a:buClr>
                <a:srgbClr val="FFFFFF"/>
              </a:buClr>
              <a:buSzPct val="100000"/>
              <a:buNone/>
              <a:defRPr b="1" sz="2400">
                <a:solidFill>
                  <a:srgbClr val="FFFFFF"/>
                </a:solidFill>
              </a:defRPr>
            </a:lvl7pPr>
            <a:lvl8pPr>
              <a:spcBef>
                <a:spcPts val="0"/>
              </a:spcBef>
              <a:buClr>
                <a:srgbClr val="FFFFFF"/>
              </a:buClr>
              <a:buSzPct val="100000"/>
              <a:buNone/>
              <a:defRPr b="1" sz="2400">
                <a:solidFill>
                  <a:srgbClr val="FFFFFF"/>
                </a:solidFill>
              </a:defRPr>
            </a:lvl8pPr>
            <a:lvl9pPr>
              <a:spcBef>
                <a:spcPts val="0"/>
              </a:spcBef>
              <a:buClr>
                <a:srgbClr val="FFFFFF"/>
              </a:buClr>
              <a:buSzPct val="100000"/>
              <a:buNone/>
              <a:defRPr b="1" sz="2400">
                <a:solidFill>
                  <a:srgbClr val="FFFFFF"/>
                </a:solidFill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Shape 34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Shape 350"/>
          <p:cNvSpPr txBox="1"/>
          <p:nvPr/>
        </p:nvSpPr>
        <p:spPr>
          <a:xfrm>
            <a:off x="0" y="571500"/>
            <a:ext cx="6400799" cy="457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7275" lIns="94550" rIns="94550" tIns="47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Shape 351"/>
          <p:cNvSpPr txBox="1"/>
          <p:nvPr>
            <p:ph idx="1" type="body"/>
          </p:nvPr>
        </p:nvSpPr>
        <p:spPr>
          <a:xfrm>
            <a:off x="457200" y="857250"/>
            <a:ext cx="8229600" cy="37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50812" marL="354012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indent="-112712" marL="766762" marR="0" rtl="0" algn="l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indent="-82550" marL="11811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indent="-111125" marL="1654175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indent="-101600" marL="212725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indent="-104739" marL="2600289" marR="0" rtl="0" algn="l">
              <a:spcBef>
                <a:spcPts val="420"/>
              </a:spcBef>
              <a:buClr>
                <a:schemeClr val="dk1"/>
              </a:buClr>
              <a:buFont typeface="Arial"/>
              <a:buChar char="•"/>
              <a:defRPr/>
            </a:lvl6pPr>
            <a:lvl7pPr indent="-107618" marL="3073068" marR="0" rtl="0" algn="l">
              <a:spcBef>
                <a:spcPts val="420"/>
              </a:spcBef>
              <a:buClr>
                <a:schemeClr val="dk1"/>
              </a:buClr>
              <a:buFont typeface="Arial"/>
              <a:buChar char="•"/>
              <a:defRPr/>
            </a:lvl7pPr>
            <a:lvl8pPr indent="-110500" marL="3545850" marR="0" rtl="0" algn="l">
              <a:spcBef>
                <a:spcPts val="420"/>
              </a:spcBef>
              <a:buClr>
                <a:schemeClr val="dk1"/>
              </a:buClr>
              <a:buFont typeface="Arial"/>
              <a:buChar char="•"/>
              <a:defRPr/>
            </a:lvl8pPr>
            <a:lvl9pPr indent="-113379" marL="4018629" marR="0" rtl="0" algn="l">
              <a:spcBef>
                <a:spcPts val="42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352" name="Shape 352"/>
          <p:cNvSpPr txBox="1"/>
          <p:nvPr>
            <p:ph idx="10" type="dt"/>
          </p:nvPr>
        </p:nvSpPr>
        <p:spPr>
          <a:xfrm>
            <a:off x="457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-2880" marL="472780" marR="0" rtl="0" algn="l">
              <a:spcBef>
                <a:spcPts val="0"/>
              </a:spcBef>
              <a:defRPr/>
            </a:lvl2pPr>
            <a:lvl3pPr indent="-5759" marL="945559" marR="0" rtl="0" algn="l">
              <a:spcBef>
                <a:spcPts val="0"/>
              </a:spcBef>
              <a:defRPr/>
            </a:lvl3pPr>
            <a:lvl4pPr indent="-8639" marL="1418339" marR="0" rtl="0" algn="l">
              <a:spcBef>
                <a:spcPts val="0"/>
              </a:spcBef>
              <a:defRPr/>
            </a:lvl4pPr>
            <a:lvl5pPr indent="-11520" marL="1891120" marR="0" rtl="0" algn="l">
              <a:spcBef>
                <a:spcPts val="0"/>
              </a:spcBef>
              <a:defRPr/>
            </a:lvl5pPr>
            <a:lvl6pPr indent="-1700" marL="2363900" marR="0" rtl="0" algn="l">
              <a:spcBef>
                <a:spcPts val="0"/>
              </a:spcBef>
              <a:defRPr/>
            </a:lvl6pPr>
            <a:lvl7pPr indent="-4578" marL="2836678" marR="0" rtl="0" algn="l">
              <a:spcBef>
                <a:spcPts val="0"/>
              </a:spcBef>
              <a:defRPr/>
            </a:lvl7pPr>
            <a:lvl8pPr indent="-7460" marL="3309460" marR="0" rtl="0" algn="l">
              <a:spcBef>
                <a:spcPts val="0"/>
              </a:spcBef>
              <a:defRPr/>
            </a:lvl8pPr>
            <a:lvl9pPr indent="-10338" marL="3782239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53" name="Shape 353"/>
          <p:cNvSpPr txBox="1"/>
          <p:nvPr>
            <p:ph idx="11" type="ftr"/>
          </p:nvPr>
        </p:nvSpPr>
        <p:spPr>
          <a:xfrm>
            <a:off x="3124200" y="4767262"/>
            <a:ext cx="2895600" cy="27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-2880" marL="472780" marR="0" rtl="0" algn="l">
              <a:spcBef>
                <a:spcPts val="0"/>
              </a:spcBef>
              <a:defRPr/>
            </a:lvl2pPr>
            <a:lvl3pPr indent="-5759" marL="945559" marR="0" rtl="0" algn="l">
              <a:spcBef>
                <a:spcPts val="0"/>
              </a:spcBef>
              <a:defRPr/>
            </a:lvl3pPr>
            <a:lvl4pPr indent="-8639" marL="1418339" marR="0" rtl="0" algn="l">
              <a:spcBef>
                <a:spcPts val="0"/>
              </a:spcBef>
              <a:defRPr/>
            </a:lvl4pPr>
            <a:lvl5pPr indent="-11520" marL="1891120" marR="0" rtl="0" algn="l">
              <a:spcBef>
                <a:spcPts val="0"/>
              </a:spcBef>
              <a:defRPr/>
            </a:lvl5pPr>
            <a:lvl6pPr indent="-1700" marL="2363900" marR="0" rtl="0" algn="l">
              <a:spcBef>
                <a:spcPts val="0"/>
              </a:spcBef>
              <a:defRPr/>
            </a:lvl6pPr>
            <a:lvl7pPr indent="-4578" marL="2836678" marR="0" rtl="0" algn="l">
              <a:spcBef>
                <a:spcPts val="0"/>
              </a:spcBef>
              <a:defRPr/>
            </a:lvl7pPr>
            <a:lvl8pPr indent="-7460" marL="3309460" marR="0" rtl="0" algn="l">
              <a:spcBef>
                <a:spcPts val="0"/>
              </a:spcBef>
              <a:defRPr/>
            </a:lvl8pPr>
            <a:lvl9pPr indent="-10338" marL="3782239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54" name="Shape 354"/>
          <p:cNvSpPr txBox="1"/>
          <p:nvPr>
            <p:ph idx="12" type="sldNum"/>
          </p:nvPr>
        </p:nvSpPr>
        <p:spPr>
          <a:xfrm>
            <a:off x="6553200" y="4767262"/>
            <a:ext cx="2133599" cy="27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7275" lIns="94550" rIns="94550" tIns="47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pic>
        <p:nvPicPr>
          <p:cNvPr id="355" name="Shape 3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53300" y="4686300"/>
            <a:ext cx="1790699" cy="357299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Shape 356"/>
          <p:cNvSpPr txBox="1"/>
          <p:nvPr>
            <p:ph type="title"/>
          </p:nvPr>
        </p:nvSpPr>
        <p:spPr>
          <a:xfrm>
            <a:off x="-11112" y="0"/>
            <a:ext cx="8697900" cy="51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spcAft>
                <a:spcPts val="0"/>
              </a:spcAft>
              <a:defRPr/>
            </a:lvl1pPr>
            <a:lvl2pPr indent="0" marL="0" marR="0" rtl="0" algn="l">
              <a:spcBef>
                <a:spcPts val="0"/>
              </a:spcBef>
              <a:spcAft>
                <a:spcPts val="0"/>
              </a:spcAft>
              <a:defRPr/>
            </a:lvl2pPr>
            <a:lvl3pPr indent="0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3.png"/><Relationship Id="rId4" Type="http://schemas.openxmlformats.org/officeDocument/2006/relationships/image" Target="../media/image5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jpg"/><Relationship Id="rId4" Type="http://schemas.openxmlformats.org/officeDocument/2006/relationships/image" Target="../media/image26.png"/><Relationship Id="rId5" Type="http://schemas.openxmlformats.org/officeDocument/2006/relationships/image" Target="../media/image25.png"/><Relationship Id="rId6" Type="http://schemas.openxmlformats.org/officeDocument/2006/relationships/image" Target="../media/image6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Relationship Id="rId5" Type="http://schemas.openxmlformats.org/officeDocument/2006/relationships/image" Target="../media/image29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Relationship Id="rId4" Type="http://schemas.openxmlformats.org/officeDocument/2006/relationships/image" Target="../media/image02.png"/><Relationship Id="rId5" Type="http://schemas.openxmlformats.org/officeDocument/2006/relationships/image" Target="../media/image00.png"/><Relationship Id="rId6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cmapsanalytics.com/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07.png"/><Relationship Id="rId4" Type="http://schemas.openxmlformats.org/officeDocument/2006/relationships/image" Target="../media/image01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51.png"/><Relationship Id="rId10" Type="http://schemas.openxmlformats.org/officeDocument/2006/relationships/image" Target="../media/image47.png"/><Relationship Id="rId13" Type="http://schemas.openxmlformats.org/officeDocument/2006/relationships/image" Target="../media/image49.png"/><Relationship Id="rId1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png"/><Relationship Id="rId4" Type="http://schemas.openxmlformats.org/officeDocument/2006/relationships/image" Target="../media/image43.png"/><Relationship Id="rId9" Type="http://schemas.openxmlformats.org/officeDocument/2006/relationships/image" Target="../media/image44.png"/><Relationship Id="rId15" Type="http://schemas.openxmlformats.org/officeDocument/2006/relationships/image" Target="../media/image48.png"/><Relationship Id="rId14" Type="http://schemas.openxmlformats.org/officeDocument/2006/relationships/image" Target="../media/image45.png"/><Relationship Id="rId16" Type="http://schemas.openxmlformats.org/officeDocument/2006/relationships/image" Target="../media/image06.png"/><Relationship Id="rId5" Type="http://schemas.openxmlformats.org/officeDocument/2006/relationships/image" Target="../media/image40.png"/><Relationship Id="rId6" Type="http://schemas.openxmlformats.org/officeDocument/2006/relationships/image" Target="../media/image39.png"/><Relationship Id="rId7" Type="http://schemas.openxmlformats.org/officeDocument/2006/relationships/image" Target="../media/image42.png"/><Relationship Id="rId8" Type="http://schemas.openxmlformats.org/officeDocument/2006/relationships/image" Target="../media/image4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8.png"/><Relationship Id="rId4" Type="http://schemas.openxmlformats.org/officeDocument/2006/relationships/image" Target="../media/image5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7.png"/><Relationship Id="rId6" Type="http://schemas.openxmlformats.org/officeDocument/2006/relationships/image" Target="../media/image5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Relationship Id="rId5" Type="http://schemas.openxmlformats.org/officeDocument/2006/relationships/image" Target="../media/image29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6.png"/><Relationship Id="rId4" Type="http://schemas.openxmlformats.org/officeDocument/2006/relationships/image" Target="../media/image05.png"/><Relationship Id="rId5" Type="http://schemas.openxmlformats.org/officeDocument/2006/relationships/image" Target="../media/image0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7.png"/><Relationship Id="rId4" Type="http://schemas.openxmlformats.org/officeDocument/2006/relationships/image" Target="../media/image0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2.png"/><Relationship Id="rId4" Type="http://schemas.openxmlformats.org/officeDocument/2006/relationships/image" Target="../media/image00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.png"/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6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5" Type="http://schemas.openxmlformats.org/officeDocument/2006/relationships/image" Target="../media/image08.png"/><Relationship Id="rId6" Type="http://schemas.openxmlformats.org/officeDocument/2006/relationships/image" Target="../media/image09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png"/><Relationship Id="rId4" Type="http://schemas.openxmlformats.org/officeDocument/2006/relationships/image" Target="../media/image01.png"/><Relationship Id="rId5" Type="http://schemas.openxmlformats.org/officeDocument/2006/relationships/hyperlink" Target="http://centigontesting.com/centigonTestView/v2/RadiusDistanceOpportunityAnalyzer/CMapViewRadiusDistOppAnalyzer.html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06.png"/><Relationship Id="rId5" Type="http://schemas.openxmlformats.org/officeDocument/2006/relationships/image" Target="../media/image21.png"/><Relationship Id="rId6" Type="http://schemas.openxmlformats.org/officeDocument/2006/relationships/image" Target="../media/image18.png"/><Relationship Id="rId7" Type="http://schemas.openxmlformats.org/officeDocument/2006/relationships/image" Target="../media/image24.png"/><Relationship Id="rId8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/>
        </p:nvSpPr>
        <p:spPr>
          <a:xfrm>
            <a:off x="-10575" y="0"/>
            <a:ext cx="9154500" cy="18891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4" name="Shape 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400" y="188476"/>
            <a:ext cx="5449150" cy="851424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Shape 35"/>
          <p:cNvSpPr txBox="1"/>
          <p:nvPr/>
        </p:nvSpPr>
        <p:spPr>
          <a:xfrm>
            <a:off x="1623950" y="737650"/>
            <a:ext cx="4663199" cy="97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30000"/>
              </a:lnSpc>
              <a:spcBef>
                <a:spcPts val="360"/>
              </a:spcBef>
              <a:buNone/>
            </a:pPr>
            <a:r>
              <a:rPr b="1" i="1" lang="en" sz="2400">
                <a:solidFill>
                  <a:srgbClr val="D9D9D9"/>
                </a:solidFill>
              </a:rPr>
              <a:t>For Google Maps for Work</a:t>
            </a:r>
          </a:p>
        </p:txBody>
      </p:sp>
      <p:sp>
        <p:nvSpPr>
          <p:cNvPr id="36" name="Shape 36"/>
          <p:cNvSpPr txBox="1"/>
          <p:nvPr/>
        </p:nvSpPr>
        <p:spPr>
          <a:xfrm>
            <a:off x="2657450" y="1527575"/>
            <a:ext cx="6421199" cy="46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lnSpc>
                <a:spcPct val="130000"/>
              </a:lnSpc>
              <a:spcBef>
                <a:spcPts val="360"/>
              </a:spcBef>
              <a:buNone/>
            </a:pPr>
            <a:r>
              <a:rPr lang="en">
                <a:solidFill>
                  <a:srgbClr val="EFEFEF"/>
                </a:solidFill>
              </a:rPr>
              <a:t> cmapsanalytics.com          sales@cmapsanalytics.com          +1.800.570.6806   </a:t>
            </a:r>
          </a:p>
        </p:txBody>
      </p:sp>
      <p:pic>
        <p:nvPicPr>
          <p:cNvPr id="37" name="Shape 37"/>
          <p:cNvPicPr preferRelativeResize="0"/>
          <p:nvPr/>
        </p:nvPicPr>
        <p:blipFill rotWithShape="1">
          <a:blip r:embed="rId4">
            <a:alphaModFix/>
          </a:blip>
          <a:srcRect b="26928" l="0" r="0" t="25671"/>
          <a:stretch/>
        </p:blipFill>
        <p:spPr>
          <a:xfrm>
            <a:off x="-10575" y="1889100"/>
            <a:ext cx="9154502" cy="325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1443100" y="1197650"/>
            <a:ext cx="5680499" cy="1398300"/>
          </a:xfrm>
          <a:prstGeom prst="rect">
            <a:avLst/>
          </a:prstGeom>
          <a:solidFill>
            <a:srgbClr val="FCE5CD"/>
          </a:solidFill>
          <a:ln cap="flat" cmpd="sng" w="19050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3" name="Shape 143"/>
          <p:cNvSpPr txBox="1"/>
          <p:nvPr>
            <p:ph type="title"/>
          </p:nvPr>
        </p:nvSpPr>
        <p:spPr>
          <a:xfrm>
            <a:off x="0" y="0"/>
            <a:ext cx="8229600" cy="6275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How it Works: Custom Apps</a:t>
            </a:r>
          </a:p>
        </p:txBody>
      </p:sp>
      <p:sp>
        <p:nvSpPr>
          <p:cNvPr id="144" name="Shape 144"/>
          <p:cNvSpPr/>
          <p:nvPr/>
        </p:nvSpPr>
        <p:spPr>
          <a:xfrm>
            <a:off x="7600875" y="1197550"/>
            <a:ext cx="823799" cy="1398300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A2C4C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lang="en" sz="1200">
                <a:solidFill>
                  <a:srgbClr val="FFFFFF"/>
                </a:solidFill>
              </a:rPr>
              <a:t>CMaps Analytics APIs</a:t>
            </a:r>
          </a:p>
          <a:p>
            <a:pPr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</p:txBody>
      </p:sp>
      <p:pic>
        <p:nvPicPr>
          <p:cNvPr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6575" y="2244010"/>
            <a:ext cx="580949" cy="51163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/>
          <p:nvPr/>
        </p:nvSpPr>
        <p:spPr>
          <a:xfrm>
            <a:off x="1605200" y="1330975"/>
            <a:ext cx="1341950" cy="627600"/>
          </a:xfrm>
          <a:prstGeom prst="flowChartProcess">
            <a:avLst/>
          </a:prstGeom>
          <a:solidFill>
            <a:srgbClr val="E69138"/>
          </a:solidFill>
          <a:ln cap="flat" cmpd="sng" w="19050">
            <a:solidFill>
              <a:srgbClr val="B45F0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>
                <a:solidFill>
                  <a:srgbClr val="F3F3F3"/>
                </a:solidFill>
              </a:rPr>
              <a:t>CMaps Template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1200">
                <a:solidFill>
                  <a:srgbClr val="783F04"/>
                </a:solidFill>
                <a:latin typeface="Courier New"/>
                <a:ea typeface="Courier New"/>
                <a:cs typeface="Courier New"/>
                <a:sym typeface="Courier New"/>
              </a:rPr>
              <a:t>var=mapCFG</a:t>
            </a:r>
          </a:p>
        </p:txBody>
      </p:sp>
      <p:sp>
        <p:nvSpPr>
          <p:cNvPr id="147" name="Shape 147"/>
          <p:cNvSpPr txBox="1"/>
          <p:nvPr/>
        </p:nvSpPr>
        <p:spPr>
          <a:xfrm>
            <a:off x="3661325" y="835850"/>
            <a:ext cx="2079900" cy="3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Your App</a:t>
            </a:r>
          </a:p>
        </p:txBody>
      </p:sp>
      <p:sp>
        <p:nvSpPr>
          <p:cNvPr id="148" name="Shape 148"/>
          <p:cNvSpPr txBox="1"/>
          <p:nvPr/>
        </p:nvSpPr>
        <p:spPr>
          <a:xfrm>
            <a:off x="2950125" y="1197650"/>
            <a:ext cx="4173599" cy="1360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900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&lt;script src=”https://api.cmapsanalytics.com?v1.2”&gt;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900">
                <a:latin typeface="Courier New"/>
                <a:ea typeface="Courier New"/>
                <a:cs typeface="Courier New"/>
                <a:sym typeface="Courier New"/>
              </a:rPr>
              <a:t>var cMap;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900">
                <a:latin typeface="Courier New"/>
                <a:ea typeface="Courier New"/>
                <a:cs typeface="Courier New"/>
                <a:sym typeface="Courier New"/>
              </a:rPr>
              <a:t>function buildMap(){</a:t>
            </a:r>
            <a:r>
              <a:rPr lang="en" sz="900">
                <a:latin typeface="Courier New"/>
                <a:ea typeface="Courier New"/>
                <a:cs typeface="Courier New"/>
                <a:sym typeface="Courier New"/>
              </a:rPr>
              <a:t>				</a:t>
            </a:r>
            <a:br>
              <a:rPr lang="en" sz="900">
                <a:latin typeface="Courier New"/>
                <a:ea typeface="Courier New"/>
                <a:cs typeface="Courier New"/>
                <a:sym typeface="Courier New"/>
              </a:rPr>
            </a:br>
            <a:r>
              <a:rPr i="1" lang="en" sz="900">
                <a:latin typeface="Courier New"/>
                <a:ea typeface="Courier New"/>
                <a:cs typeface="Courier New"/>
                <a:sym typeface="Courier New"/>
              </a:rPr>
              <a:t>//creates the map instance</a:t>
            </a:r>
            <a:br>
              <a:rPr lang="en" sz="900">
                <a:latin typeface="Courier New"/>
                <a:ea typeface="Courier New"/>
                <a:cs typeface="Courier New"/>
                <a:sym typeface="Courier New"/>
              </a:rPr>
            </a:br>
            <a:r>
              <a:rPr b="1" lang="en" sz="900">
                <a:latin typeface="Courier New"/>
                <a:ea typeface="Courier New"/>
                <a:cs typeface="Courier New"/>
                <a:sym typeface="Courier New"/>
              </a:rPr>
              <a:t>cMap = new centigon.locationIntelligence.MapView();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22222"/>
              <a:buFont typeface="Arial"/>
              <a:buNone/>
            </a:pPr>
            <a:r>
              <a:rPr b="1" lang="en" sz="900">
                <a:latin typeface="Courier New"/>
                <a:ea typeface="Courier New"/>
                <a:cs typeface="Courier New"/>
                <a:sym typeface="Courier New"/>
              </a:rPr>
              <a:t>cMap.onMapReady = function(){console.log('map is ready');}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22222"/>
              <a:buFont typeface="Arial"/>
              <a:buNone/>
            </a:pPr>
            <a:r>
              <a:rPr i="1" lang="en" sz="900">
                <a:latin typeface="Courier New"/>
                <a:ea typeface="Courier New"/>
                <a:cs typeface="Courier New"/>
                <a:sym typeface="Courier New"/>
              </a:rPr>
              <a:t>//applies the config xml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900">
                <a:solidFill>
                  <a:srgbClr val="B45F06"/>
                </a:solidFill>
                <a:latin typeface="Courier New"/>
                <a:ea typeface="Courier New"/>
                <a:cs typeface="Courier New"/>
                <a:sym typeface="Courier New"/>
              </a:rPr>
              <a:t>cMap.parseConfigXml(mapCfg)</a:t>
            </a:r>
            <a:r>
              <a:rPr b="1" lang="en" sz="900">
                <a:solidFill>
                  <a:srgbClr val="E69138"/>
                </a:solidFill>
                <a:latin typeface="Courier New"/>
                <a:ea typeface="Courier New"/>
                <a:cs typeface="Courier New"/>
                <a:sym typeface="Courier New"/>
              </a:rPr>
              <a:t>;</a:t>
            </a:r>
          </a:p>
        </p:txBody>
      </p:sp>
      <p:sp>
        <p:nvSpPr>
          <p:cNvPr id="149" name="Shape 149"/>
          <p:cNvSpPr/>
          <p:nvPr/>
        </p:nvSpPr>
        <p:spPr>
          <a:xfrm>
            <a:off x="7203000" y="1197625"/>
            <a:ext cx="318600" cy="13983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0" name="Shape 150"/>
          <p:cNvSpPr/>
          <p:nvPr/>
        </p:nvSpPr>
        <p:spPr>
          <a:xfrm>
            <a:off x="1605200" y="2062025"/>
            <a:ext cx="1341950" cy="364500"/>
          </a:xfrm>
          <a:prstGeom prst="flowChartProcess">
            <a:avLst/>
          </a:prstGeom>
          <a:solidFill>
            <a:srgbClr val="FCE5CD"/>
          </a:solidFill>
          <a:ln cap="flat" cmpd="sng" w="19050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>
                <a:latin typeface="Courier New"/>
                <a:ea typeface="Courier New"/>
                <a:cs typeface="Courier New"/>
                <a:sym typeface="Courier New"/>
              </a:rPr>
              <a:t>Your App Code</a:t>
            </a:r>
          </a:p>
        </p:txBody>
      </p:sp>
      <p:sp>
        <p:nvSpPr>
          <p:cNvPr id="151" name="Shape 151"/>
          <p:cNvSpPr/>
          <p:nvPr/>
        </p:nvSpPr>
        <p:spPr>
          <a:xfrm rot="5400000">
            <a:off x="1294024" y="2070125"/>
            <a:ext cx="318600" cy="393299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19050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2" name="Shape 152"/>
          <p:cNvSpPr/>
          <p:nvPr/>
        </p:nvSpPr>
        <p:spPr>
          <a:xfrm>
            <a:off x="608725" y="1909625"/>
            <a:ext cx="719400" cy="7194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19050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Your Data</a:t>
            </a:r>
          </a:p>
        </p:txBody>
      </p:sp>
      <p:pic>
        <p:nvPicPr>
          <p:cNvPr id="153" name="Shape 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3600" y="1605087"/>
            <a:ext cx="430975" cy="43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/>
          <p:nvPr/>
        </p:nvSpPr>
        <p:spPr>
          <a:xfrm>
            <a:off x="5051600" y="3840945"/>
            <a:ext cx="3374699" cy="377399"/>
          </a:xfrm>
          <a:prstGeom prst="rect">
            <a:avLst/>
          </a:prstGeom>
          <a:solidFill>
            <a:srgbClr val="CFE2F3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/>
              <a:t>CMaps Analytics Designer </a:t>
            </a:r>
          </a:p>
        </p:txBody>
      </p:sp>
      <p:sp>
        <p:nvSpPr>
          <p:cNvPr id="155" name="Shape 155"/>
          <p:cNvSpPr/>
          <p:nvPr/>
        </p:nvSpPr>
        <p:spPr>
          <a:xfrm>
            <a:off x="5051677" y="3428612"/>
            <a:ext cx="3374699" cy="377399"/>
          </a:xfrm>
          <a:prstGeom prst="rect">
            <a:avLst/>
          </a:prstGeom>
          <a:solidFill>
            <a:srgbClr val="E69138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/>
              <a:t>CMaps Analytics Views / Templates</a:t>
            </a:r>
          </a:p>
        </p:txBody>
      </p:sp>
      <p:sp>
        <p:nvSpPr>
          <p:cNvPr id="156" name="Shape 156"/>
          <p:cNvSpPr/>
          <p:nvPr/>
        </p:nvSpPr>
        <p:spPr>
          <a:xfrm>
            <a:off x="6216600" y="3018000"/>
            <a:ext cx="1065900" cy="377399"/>
          </a:xfrm>
          <a:prstGeom prst="rect">
            <a:avLst/>
          </a:prstGeom>
          <a:solidFill>
            <a:srgbClr val="FCE5CD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/>
              <a:t>Your HTML5 Apps</a:t>
            </a:r>
          </a:p>
        </p:txBody>
      </p:sp>
      <p:sp>
        <p:nvSpPr>
          <p:cNvPr id="157" name="Shape 157"/>
          <p:cNvSpPr/>
          <p:nvPr/>
        </p:nvSpPr>
        <p:spPr>
          <a:xfrm>
            <a:off x="5051677" y="3017963"/>
            <a:ext cx="1130100" cy="3773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/>
              <a:t>CMaps Extensions</a:t>
            </a:r>
          </a:p>
        </p:txBody>
      </p:sp>
      <p:sp>
        <p:nvSpPr>
          <p:cNvPr id="158" name="Shape 158"/>
          <p:cNvSpPr/>
          <p:nvPr/>
        </p:nvSpPr>
        <p:spPr>
          <a:xfrm>
            <a:off x="7327586" y="3016325"/>
            <a:ext cx="1096199" cy="3773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/>
              <a:t>Partner Extensions</a:t>
            </a:r>
          </a:p>
        </p:txBody>
      </p:sp>
      <p:sp>
        <p:nvSpPr>
          <p:cNvPr id="159" name="Shape 159"/>
          <p:cNvSpPr/>
          <p:nvPr/>
        </p:nvSpPr>
        <p:spPr>
          <a:xfrm>
            <a:off x="5051600" y="4253232"/>
            <a:ext cx="3374699" cy="377399"/>
          </a:xfrm>
          <a:prstGeom prst="rect">
            <a:avLst/>
          </a:prstGeom>
          <a:solidFill>
            <a:srgbClr val="0B5394"/>
          </a:solidFill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rgbClr val="FFFFFF"/>
                </a:solidFill>
              </a:rPr>
              <a:t>CMaps Analytics APIs</a:t>
            </a:r>
          </a:p>
        </p:txBody>
      </p:sp>
      <p:pic>
        <p:nvPicPr>
          <p:cNvPr id="160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6400" y="4250400"/>
            <a:ext cx="498174" cy="47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Shape 161"/>
          <p:cNvSpPr/>
          <p:nvPr/>
        </p:nvSpPr>
        <p:spPr>
          <a:xfrm>
            <a:off x="608725" y="3016325"/>
            <a:ext cx="3921599" cy="969900"/>
          </a:xfrm>
          <a:prstGeom prst="rect">
            <a:avLst/>
          </a:prstGeom>
          <a:noFill/>
          <a:ln cap="flat" cmpd="sng" w="9525">
            <a:solidFill>
              <a:srgbClr val="9FC5E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Rapid prototype and design maps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Define layer types and relationships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Add behaviors, default data viz, properties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Export template project</a:t>
            </a:r>
          </a:p>
        </p:txBody>
      </p:sp>
      <p:sp>
        <p:nvSpPr>
          <p:cNvPr id="162" name="Shape 162"/>
          <p:cNvSpPr/>
          <p:nvPr/>
        </p:nvSpPr>
        <p:spPr>
          <a:xfrm>
            <a:off x="608750" y="4102425"/>
            <a:ext cx="3921599" cy="528300"/>
          </a:xfrm>
          <a:prstGeom prst="rect">
            <a:avLst/>
          </a:prstGeom>
          <a:noFill/>
          <a:ln cap="flat" cmpd="sng" w="9525">
            <a:solidFill>
              <a:srgbClr val="9FC5E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Connect and customize with JS API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Integrate directly with your app</a:t>
            </a:r>
          </a:p>
        </p:txBody>
      </p:sp>
      <p:cxnSp>
        <p:nvCxnSpPr>
          <p:cNvPr id="163" name="Shape 163"/>
          <p:cNvCxnSpPr>
            <a:stCxn id="161" idx="3"/>
            <a:endCxn id="154" idx="1"/>
          </p:cNvCxnSpPr>
          <p:nvPr/>
        </p:nvCxnSpPr>
        <p:spPr>
          <a:xfrm>
            <a:off x="4530324" y="3501275"/>
            <a:ext cx="521400" cy="528300"/>
          </a:xfrm>
          <a:prstGeom prst="bentConnector3">
            <a:avLst>
              <a:gd fmla="val 49988" name="adj1"/>
            </a:avLst>
          </a:prstGeom>
          <a:noFill/>
          <a:ln cap="flat" cmpd="sng" w="9525">
            <a:solidFill>
              <a:srgbClr val="B7B7B7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4" name="Shape 164"/>
          <p:cNvCxnSpPr>
            <a:stCxn id="162" idx="3"/>
            <a:endCxn id="159" idx="1"/>
          </p:cNvCxnSpPr>
          <p:nvPr/>
        </p:nvCxnSpPr>
        <p:spPr>
          <a:xfrm>
            <a:off x="4530349" y="4366575"/>
            <a:ext cx="521400" cy="75300"/>
          </a:xfrm>
          <a:prstGeom prst="bentConnector3">
            <a:avLst>
              <a:gd fmla="val 49986" name="adj1"/>
            </a:avLst>
          </a:prstGeom>
          <a:noFill/>
          <a:ln cap="flat" cmpd="sng" w="9525">
            <a:solidFill>
              <a:srgbClr val="B7B7B7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65" name="Shape 165"/>
          <p:cNvCxnSpPr>
            <a:stCxn id="148" idx="2"/>
            <a:endCxn id="156" idx="0"/>
          </p:cNvCxnSpPr>
          <p:nvPr/>
        </p:nvCxnSpPr>
        <p:spPr>
          <a:xfrm flipH="1" rot="-5400000">
            <a:off x="5663474" y="1931899"/>
            <a:ext cx="459600" cy="1712699"/>
          </a:xfrm>
          <a:prstGeom prst="bentConnector3">
            <a:avLst>
              <a:gd fmla="val 49995" name="adj1"/>
            </a:avLst>
          </a:prstGeom>
          <a:noFill/>
          <a:ln cap="flat" cmpd="sng" w="9525">
            <a:solidFill>
              <a:srgbClr val="B7B7B7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/>
          <p:nvPr>
            <p:ph type="title"/>
          </p:nvPr>
        </p:nvSpPr>
        <p:spPr>
          <a:xfrm>
            <a:off x="0" y="0"/>
            <a:ext cx="8229600" cy="627599"/>
          </a:xfrm>
          <a:prstGeom prst="rect">
            <a:avLst/>
          </a:prstGeom>
          <a:noFill/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Embed CMaps in your Commercial Apps</a:t>
            </a:r>
          </a:p>
        </p:txBody>
      </p:sp>
      <p:pic>
        <p:nvPicPr>
          <p:cNvPr id="171" name="Shape 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1056" y="764700"/>
            <a:ext cx="3251844" cy="2411724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172" name="Shape 1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64698"/>
            <a:ext cx="3307226" cy="2411726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73" name="Shape 173"/>
          <p:cNvSpPr txBox="1"/>
          <p:nvPr/>
        </p:nvSpPr>
        <p:spPr>
          <a:xfrm>
            <a:off x="6887650" y="2332307"/>
            <a:ext cx="2087099" cy="57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900"/>
              <a:t>http://antivia.com</a:t>
            </a:r>
          </a:p>
        </p:txBody>
      </p:sp>
      <p:pic>
        <p:nvPicPr>
          <p:cNvPr id="174" name="Shape 1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85300" y="1076400"/>
            <a:ext cx="2265650" cy="1169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Shape 175"/>
          <p:cNvPicPr preferRelativeResize="0"/>
          <p:nvPr/>
        </p:nvPicPr>
        <p:blipFill rotWithShape="1">
          <a:blip r:embed="rId6">
            <a:alphaModFix amt="9000"/>
          </a:blip>
          <a:srcRect b="12641" l="0" r="0" t="9422"/>
          <a:stretch/>
        </p:blipFill>
        <p:spPr>
          <a:xfrm>
            <a:off x="0" y="3180550"/>
            <a:ext cx="9217949" cy="200267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Shape 176"/>
          <p:cNvSpPr txBox="1"/>
          <p:nvPr>
            <p:ph idx="1" type="body"/>
          </p:nvPr>
        </p:nvSpPr>
        <p:spPr>
          <a:xfrm>
            <a:off x="414337" y="3568783"/>
            <a:ext cx="4069800" cy="28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-184150" lvl="0" marL="190500" marR="0" rtl="0" algn="l">
              <a:spcBef>
                <a:spcPts val="0"/>
              </a:spcBef>
              <a:buClr>
                <a:schemeClr val="accent2"/>
              </a:buClr>
              <a:buSzPct val="100000"/>
              <a:buFont typeface="Source Sans Pro"/>
              <a:buChar char="•"/>
            </a:pPr>
            <a:r>
              <a:rPr b="1" baseline="0" i="0" lang="en" sz="15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Agile codeless design</a:t>
            </a:r>
          </a:p>
          <a:p>
            <a:pPr indent="-184150" lvl="0" marL="190500" marR="0" rtl="0" algn="l">
              <a:spcBef>
                <a:spcPts val="300"/>
              </a:spcBef>
              <a:buClr>
                <a:schemeClr val="accent2"/>
              </a:buClr>
              <a:buSzPct val="100000"/>
              <a:buFont typeface="Source Sans Pro"/>
              <a:buChar char="•"/>
            </a:pPr>
            <a:r>
              <a:rPr b="1" baseline="0" i="0" lang="en" sz="15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Inbuilt Interactivity</a:t>
            </a:r>
          </a:p>
          <a:p>
            <a:pPr indent="-184150" lvl="0" marL="190500" marR="0" rtl="0" algn="l">
              <a:spcBef>
                <a:spcPts val="300"/>
              </a:spcBef>
              <a:buClr>
                <a:schemeClr val="accent2"/>
              </a:buClr>
              <a:buSzPct val="100000"/>
              <a:buFont typeface="Source Sans Pro"/>
              <a:buChar char="•"/>
            </a:pPr>
            <a:r>
              <a:rPr b="1" baseline="0" i="0" lang="en" sz="15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Rapid deployment of dashboards against any data source</a:t>
            </a:r>
          </a:p>
        </p:txBody>
      </p:sp>
      <p:sp>
        <p:nvSpPr>
          <p:cNvPr id="177" name="Shape 177"/>
          <p:cNvSpPr txBox="1"/>
          <p:nvPr>
            <p:ph idx="2" type="body"/>
          </p:nvPr>
        </p:nvSpPr>
        <p:spPr>
          <a:xfrm>
            <a:off x="4769935" y="3568783"/>
            <a:ext cx="3974099" cy="28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-184150" lvl="0" marL="190500" marR="0" rtl="0" algn="l">
              <a:spcBef>
                <a:spcPts val="0"/>
              </a:spcBef>
              <a:buClr>
                <a:schemeClr val="accent2"/>
              </a:buClr>
              <a:buSzPct val="100000"/>
              <a:buFont typeface="Source Sans Pro"/>
              <a:buChar char="•"/>
            </a:pPr>
            <a:r>
              <a:rPr b="1" baseline="0" i="0" lang="en" sz="15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Omi-channel delivery of BI – Desktop and mobile</a:t>
            </a:r>
          </a:p>
          <a:p>
            <a:pPr indent="-184150" lvl="0" marL="190500" marR="0" rtl="0" algn="l">
              <a:spcBef>
                <a:spcPts val="300"/>
              </a:spcBef>
              <a:buClr>
                <a:schemeClr val="accent2"/>
              </a:buClr>
              <a:buSzPct val="100000"/>
              <a:buFont typeface="Source Sans Pro"/>
              <a:buChar char="•"/>
            </a:pPr>
            <a:r>
              <a:rPr b="1" baseline="0" i="0" lang="en" sz="15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Delivering value of Business Intelligence to the masses…not a select few</a:t>
            </a:r>
          </a:p>
          <a:p>
            <a:pPr indent="-88900" lvl="0" marL="190500" marR="0" rtl="0" algn="l">
              <a:spcBef>
                <a:spcPts val="300"/>
              </a:spcBef>
              <a:buClr>
                <a:schemeClr val="accent2"/>
              </a:buClr>
              <a:buFont typeface="Source Sans Pro"/>
              <a:buNone/>
            </a:pPr>
            <a:r>
              <a:t/>
            </a:r>
            <a:endParaRPr b="1" baseline="0" i="0" sz="1500" u="none" cap="none" strike="noStrik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88900" lvl="0" marL="190500" marR="0" rtl="0" algn="l">
              <a:spcBef>
                <a:spcPts val="300"/>
              </a:spcBef>
              <a:buClr>
                <a:schemeClr val="accent2"/>
              </a:buClr>
              <a:buFont typeface="Source Sans Pro"/>
              <a:buNone/>
            </a:pPr>
            <a:r>
              <a:t/>
            </a:r>
            <a:endParaRPr b="1" baseline="0" i="0" sz="1500" u="none" cap="none" strike="noStrik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hape 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2365" y="1671650"/>
            <a:ext cx="5536235" cy="3505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Shape 183"/>
          <p:cNvPicPr preferRelativeResize="0"/>
          <p:nvPr/>
        </p:nvPicPr>
        <p:blipFill rotWithShape="1">
          <a:blip r:embed="rId4">
            <a:alphaModFix/>
          </a:blip>
          <a:srcRect b="0" l="17389" r="0" t="0"/>
          <a:stretch/>
        </p:blipFill>
        <p:spPr>
          <a:xfrm>
            <a:off x="-1" y="1671650"/>
            <a:ext cx="2896099" cy="350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 txBox="1"/>
          <p:nvPr/>
        </p:nvSpPr>
        <p:spPr>
          <a:xfrm>
            <a:off x="-10575" y="0"/>
            <a:ext cx="9154500" cy="18891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85" name="Shape 1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5715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Shape 186"/>
          <p:cNvSpPr txBox="1"/>
          <p:nvPr>
            <p:ph idx="1" type="subTitle"/>
          </p:nvPr>
        </p:nvSpPr>
        <p:spPr>
          <a:xfrm>
            <a:off x="139950" y="145425"/>
            <a:ext cx="8599499" cy="1652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lvl="0" rtl="0" algn="l">
              <a:lnSpc>
                <a:spcPct val="130000"/>
              </a:lnSpc>
              <a:spcBef>
                <a:spcPts val="360"/>
              </a:spcBef>
              <a:buNone/>
            </a:pPr>
            <a:r>
              <a:rPr b="1" lang="en" sz="1800">
                <a:solidFill>
                  <a:srgbClr val="F3F3F3"/>
                </a:solidFill>
              </a:rPr>
              <a:t>NEW CUSTOM LAYERS </a:t>
            </a:r>
            <a:br>
              <a:rPr b="1" lang="en" sz="1800">
                <a:solidFill>
                  <a:srgbClr val="F3F3F3"/>
                </a:solidFill>
              </a:rPr>
            </a:br>
            <a:r>
              <a:rPr lang="en" sz="1800">
                <a:solidFill>
                  <a:srgbClr val="F3F3F3"/>
                </a:solidFill>
              </a:rPr>
              <a:t>Initially Available for CMaps Analytics API, soon available in SAP extensions.</a:t>
            </a:r>
          </a:p>
        </p:txBody>
      </p:sp>
      <p:pic>
        <p:nvPicPr>
          <p:cNvPr id="187" name="Shape 187"/>
          <p:cNvPicPr preferRelativeResize="0"/>
          <p:nvPr/>
        </p:nvPicPr>
        <p:blipFill rotWithShape="1">
          <a:blip r:embed="rId6">
            <a:alphaModFix/>
          </a:blip>
          <a:srcRect b="0" l="0" r="36920" t="3306"/>
          <a:stretch/>
        </p:blipFill>
        <p:spPr>
          <a:xfrm>
            <a:off x="5967075" y="1889100"/>
            <a:ext cx="3176850" cy="329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85022" y="4429725"/>
            <a:ext cx="1598425" cy="715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/>
          <p:nvPr>
            <p:ph type="title"/>
          </p:nvPr>
        </p:nvSpPr>
        <p:spPr>
          <a:xfrm>
            <a:off x="0" y="0"/>
            <a:ext cx="8229600" cy="627599"/>
          </a:xfrm>
          <a:prstGeom prst="rect">
            <a:avLst/>
          </a:prstGeom>
          <a:noFill/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What’s Next: 2015 Roadmap</a:t>
            </a:r>
          </a:p>
        </p:txBody>
      </p:sp>
      <p:sp>
        <p:nvSpPr>
          <p:cNvPr id="194" name="Shape 194"/>
          <p:cNvSpPr/>
          <p:nvPr/>
        </p:nvSpPr>
        <p:spPr>
          <a:xfrm>
            <a:off x="353300" y="2446251"/>
            <a:ext cx="2701499" cy="2525699"/>
          </a:xfrm>
          <a:prstGeom prst="rect">
            <a:avLst/>
          </a:prstGeom>
          <a:solidFill>
            <a:srgbClr val="D8D8D8"/>
          </a:solidFill>
          <a:ln cap="flat" cmpd="sng" w="1270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37775" lIns="75575" rIns="75575" tIns="377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Shape 195"/>
          <p:cNvPicPr preferRelativeResize="0"/>
          <p:nvPr/>
        </p:nvPicPr>
        <p:blipFill rotWithShape="1">
          <a:blip r:embed="rId3">
            <a:alphaModFix/>
          </a:blip>
          <a:srcRect b="19299" l="68852" r="-12" t="-19300"/>
          <a:stretch/>
        </p:blipFill>
        <p:spPr>
          <a:xfrm>
            <a:off x="422563" y="2900082"/>
            <a:ext cx="2602500" cy="15317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Shape 196"/>
          <p:cNvSpPr/>
          <p:nvPr/>
        </p:nvSpPr>
        <p:spPr>
          <a:xfrm>
            <a:off x="6172200" y="782175"/>
            <a:ext cx="2701499" cy="4094699"/>
          </a:xfrm>
          <a:prstGeom prst="rect">
            <a:avLst/>
          </a:prstGeom>
          <a:solidFill>
            <a:srgbClr val="D8D8D8"/>
          </a:solidFill>
          <a:ln cap="flat" cmpd="sng" w="1270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37775" lIns="75575" rIns="75575" tIns="377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6241475" y="1180175"/>
            <a:ext cx="2632499" cy="3782099"/>
          </a:xfrm>
          <a:prstGeom prst="rect">
            <a:avLst/>
          </a:prstGeom>
          <a:noFill/>
          <a:ln>
            <a:noFill/>
          </a:ln>
        </p:spPr>
        <p:txBody>
          <a:bodyPr anchorCtr="0" anchor="t" bIns="42100" lIns="84225" rIns="84225" tIns="421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baseline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ARI</a:t>
            </a:r>
            <a:r>
              <a:rPr b="0" baseline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“ARI’s Vendor Management Dashboard  increased our team’s capacity to prioritize vendors by geography, lower preferred customer rates 50%, increase sales for our vendors by 20%, and reduce customer’s overall maintenance costs by 20%”</a:t>
            </a:r>
          </a:p>
        </p:txBody>
      </p:sp>
      <p:grpSp>
        <p:nvGrpSpPr>
          <p:cNvPr id="198" name="Shape 198"/>
          <p:cNvGrpSpPr/>
          <p:nvPr/>
        </p:nvGrpSpPr>
        <p:grpSpPr>
          <a:xfrm>
            <a:off x="6338689" y="2721261"/>
            <a:ext cx="2368527" cy="1292031"/>
            <a:chOff x="357822" y="2751249"/>
            <a:chExt cx="3457200" cy="2590800"/>
          </a:xfrm>
        </p:grpSpPr>
        <p:pic>
          <p:nvPicPr>
            <p:cNvPr id="199" name="Shape 19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57822" y="2751249"/>
              <a:ext cx="3457200" cy="2590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Shape 20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944688" y="4101707"/>
              <a:ext cx="1770600" cy="1164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1" name="Shape 201"/>
          <p:cNvSpPr/>
          <p:nvPr/>
        </p:nvSpPr>
        <p:spPr>
          <a:xfrm>
            <a:off x="6241472" y="883023"/>
            <a:ext cx="2470200" cy="264899"/>
          </a:xfrm>
          <a:prstGeom prst="rect">
            <a:avLst/>
          </a:prstGeom>
          <a:noFill/>
          <a:ln>
            <a:noFill/>
          </a:ln>
        </p:spPr>
        <p:txBody>
          <a:bodyPr anchorCtr="0" anchor="t" bIns="37775" lIns="75575" rIns="75575" tIns="3777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Customer Success</a:t>
            </a:r>
          </a:p>
        </p:txBody>
      </p:sp>
      <p:sp>
        <p:nvSpPr>
          <p:cNvPr id="202" name="Shape 202"/>
          <p:cNvSpPr/>
          <p:nvPr/>
        </p:nvSpPr>
        <p:spPr>
          <a:xfrm>
            <a:off x="3262750" y="782175"/>
            <a:ext cx="2701499" cy="2321999"/>
          </a:xfrm>
          <a:prstGeom prst="rect">
            <a:avLst/>
          </a:prstGeom>
          <a:solidFill>
            <a:srgbClr val="D8D8D8"/>
          </a:solidFill>
          <a:ln cap="flat" cmpd="sng" w="1270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37775" lIns="75575" rIns="75575" tIns="377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Shape 203"/>
          <p:cNvSpPr/>
          <p:nvPr/>
        </p:nvSpPr>
        <p:spPr>
          <a:xfrm>
            <a:off x="3332018" y="883023"/>
            <a:ext cx="2612400" cy="2077499"/>
          </a:xfrm>
          <a:prstGeom prst="rect">
            <a:avLst/>
          </a:prstGeom>
          <a:noFill/>
          <a:ln>
            <a:noFill/>
          </a:ln>
        </p:spPr>
        <p:txBody>
          <a:bodyPr anchorCtr="0" anchor="t" bIns="37775" lIns="75575" rIns="75575" tIns="3777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Wave of Partner </a:t>
            </a:r>
            <a:br>
              <a:rPr b="1" baseline="0" i="0" lang="en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baseline="0" i="0" lang="en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OEM Integrations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Partner solutions with out of </a:t>
            </a:r>
            <a:br>
              <a:rPr b="0" baseline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baseline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box support for CMaps Analytics </a:t>
            </a:r>
            <a:br>
              <a:rPr b="0" baseline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baseline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Designer views.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LaunchWorks embedded analytics for Salesforce.com</a:t>
            </a:r>
          </a:p>
        </p:txBody>
      </p:sp>
      <p:sp>
        <p:nvSpPr>
          <p:cNvPr id="204" name="Shape 204"/>
          <p:cNvSpPr/>
          <p:nvPr/>
        </p:nvSpPr>
        <p:spPr>
          <a:xfrm>
            <a:off x="353290" y="782170"/>
            <a:ext cx="2701499" cy="1512899"/>
          </a:xfrm>
          <a:prstGeom prst="rect">
            <a:avLst/>
          </a:prstGeom>
          <a:solidFill>
            <a:srgbClr val="D8D8D8"/>
          </a:solidFill>
          <a:ln cap="flat" cmpd="sng" w="1270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37775" lIns="75575" rIns="75575" tIns="377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Shape 205"/>
          <p:cNvSpPr/>
          <p:nvPr/>
        </p:nvSpPr>
        <p:spPr>
          <a:xfrm>
            <a:off x="422563" y="883023"/>
            <a:ext cx="2383800" cy="1242299"/>
          </a:xfrm>
          <a:prstGeom prst="rect">
            <a:avLst/>
          </a:prstGeom>
          <a:noFill/>
          <a:ln>
            <a:noFill/>
          </a:ln>
        </p:spPr>
        <p:txBody>
          <a:bodyPr anchorCtr="0" anchor="t" bIns="37775" lIns="75575" rIns="75575" tIns="3777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Expanded Integration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baseline="0" i="0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0" marL="8890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SAP Lumira Toolkit</a:t>
            </a:r>
          </a:p>
          <a:p>
            <a:pPr indent="-88900" lvl="0" marL="8890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b="0" baseline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 for ESRI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Layers</a:t>
            </a:r>
          </a:p>
          <a:p>
            <a:pPr indent="-88900" lvl="0" marL="8890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SAP Design Studio</a:t>
            </a:r>
          </a:p>
        </p:txBody>
      </p:sp>
      <p:sp>
        <p:nvSpPr>
          <p:cNvPr id="206" name="Shape 206"/>
          <p:cNvSpPr/>
          <p:nvPr/>
        </p:nvSpPr>
        <p:spPr>
          <a:xfrm>
            <a:off x="422563" y="2547097"/>
            <a:ext cx="2378700" cy="957299"/>
          </a:xfrm>
          <a:prstGeom prst="rect">
            <a:avLst/>
          </a:prstGeom>
          <a:noFill/>
          <a:ln>
            <a:noFill/>
          </a:ln>
        </p:spPr>
        <p:txBody>
          <a:bodyPr anchorCtr="0" anchor="t" bIns="37775" lIns="75575" rIns="75575" tIns="3777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Frontier: Indoor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Release of Indoor Map Designer</a:t>
            </a:r>
            <a:br>
              <a:rPr b="0" baseline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Shape 20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16669" y="2045073"/>
            <a:ext cx="2560500" cy="10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Shape 208"/>
          <p:cNvSpPr/>
          <p:nvPr/>
        </p:nvSpPr>
        <p:spPr>
          <a:xfrm>
            <a:off x="3262750" y="3281975"/>
            <a:ext cx="2701499" cy="1689900"/>
          </a:xfrm>
          <a:prstGeom prst="rect">
            <a:avLst/>
          </a:prstGeom>
          <a:solidFill>
            <a:srgbClr val="D8D8D8"/>
          </a:solidFill>
          <a:ln cap="flat" cmpd="sng" w="1270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37775" lIns="75575" rIns="75575" tIns="377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Shape 209"/>
          <p:cNvSpPr/>
          <p:nvPr/>
        </p:nvSpPr>
        <p:spPr>
          <a:xfrm>
            <a:off x="3332018" y="3434384"/>
            <a:ext cx="2280300" cy="11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7775" lIns="75575" rIns="75575" tIns="3777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CMaps Cloud Services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baseline="0" i="0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8900" lvl="0" marL="8890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Expanded </a:t>
            </a:r>
            <a:r>
              <a:rPr b="0" baseline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Drive-time analytics</a:t>
            </a:r>
          </a:p>
          <a:p>
            <a:pPr indent="-88900" lvl="0" marL="8890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b="0" baseline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Expanded 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polygon</a:t>
            </a:r>
            <a:r>
              <a:rPr b="0" baseline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geocoding</a:t>
            </a:r>
          </a:p>
          <a:p>
            <a:pPr indent="-88900" lvl="0" marL="8890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b="0" baseline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D3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baseline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visualization types</a:t>
            </a:r>
          </a:p>
          <a:p>
            <a:pPr indent="-88900" lvl="0" marL="8890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b="0" baseline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 30 new maps templates</a:t>
            </a:r>
          </a:p>
          <a:p>
            <a:pPr indent="-88900" lvl="0" marL="88900" marR="0" rtl="0" algn="l">
              <a:spcBef>
                <a:spcPts val="0"/>
              </a:spcBef>
              <a:buClr>
                <a:schemeClr val="dk1"/>
              </a:buClr>
              <a:buFont typeface="Arial"/>
              <a:buChar char="•"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>
            <p:ph type="title"/>
          </p:nvPr>
        </p:nvSpPr>
        <p:spPr>
          <a:xfrm>
            <a:off x="0" y="0"/>
            <a:ext cx="8229600" cy="6275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How to Reach the Centigon Team</a:t>
            </a:r>
          </a:p>
        </p:txBody>
      </p:sp>
      <p:sp>
        <p:nvSpPr>
          <p:cNvPr id="215" name="Shape 215"/>
          <p:cNvSpPr txBox="1"/>
          <p:nvPr/>
        </p:nvSpPr>
        <p:spPr>
          <a:xfrm>
            <a:off x="228600" y="342900"/>
            <a:ext cx="8786700" cy="4438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2800" u="none" cap="none" strike="noStrike">
              <a:solidFill>
                <a:srgbClr val="7F7F7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Helvetica Neue"/>
              <a:buNone/>
            </a:pPr>
            <a:r>
              <a:rPr b="0" baseline="0" i="0" lang="en" sz="28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1800.570.6806</a:t>
            </a:r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Helvetica Neue"/>
              <a:buNone/>
            </a:pPr>
            <a:r>
              <a:rPr b="0" baseline="0" i="0" lang="en" sz="28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sales@centigonsolutions.com</a:t>
            </a:r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Arial"/>
              <a:buNone/>
            </a:pPr>
            <a:r>
              <a:rPr b="0" baseline="0" i="0" lang="en" sz="2800" u="sng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http://cmapsanalytics.com</a:t>
            </a:r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baseline="0" i="0" sz="2800" u="none" cap="none" strike="noStrike">
              <a:solidFill>
                <a:srgbClr val="7F7F7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Helvetica Neue"/>
              <a:buNone/>
            </a:pPr>
            <a:r>
              <a:rPr b="1" baseline="0" i="0" lang="en" sz="28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Social Network:</a:t>
            </a:r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Helvetica Neue"/>
              <a:buNone/>
            </a:pPr>
            <a:r>
              <a:rPr b="0" baseline="0" i="0" lang="en" sz="28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@cmapsanalytics.com http://facebook.com/centigonsolutions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2800" u="none" cap="none" strike="noStrike">
              <a:solidFill>
                <a:srgbClr val="7F7F7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2800" u="none" cap="none" strike="noStrike">
              <a:solidFill>
                <a:srgbClr val="7F7F7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6" name="Shape 216"/>
          <p:cNvSpPr txBox="1"/>
          <p:nvPr/>
        </p:nvSpPr>
        <p:spPr>
          <a:xfrm>
            <a:off x="228600" y="609600"/>
            <a:ext cx="7315200" cy="1542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Shape 217"/>
          <p:cNvSpPr txBox="1"/>
          <p:nvPr/>
        </p:nvSpPr>
        <p:spPr>
          <a:xfrm>
            <a:off x="228600" y="914400"/>
            <a:ext cx="7315200" cy="1085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/>
          <p:nvPr/>
        </p:nvSpPr>
        <p:spPr>
          <a:xfrm>
            <a:off x="-5250" y="1889100"/>
            <a:ext cx="9154500" cy="3254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3" name="Shape 223"/>
          <p:cNvSpPr txBox="1"/>
          <p:nvPr/>
        </p:nvSpPr>
        <p:spPr>
          <a:xfrm>
            <a:off x="-10575" y="0"/>
            <a:ext cx="9154500" cy="18891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pic>
        <p:nvPicPr>
          <p:cNvPr id="224" name="Shape 224"/>
          <p:cNvPicPr preferRelativeResize="0"/>
          <p:nvPr/>
        </p:nvPicPr>
        <p:blipFill rotWithShape="1">
          <a:blip r:embed="rId3">
            <a:alphaModFix amt="46000"/>
          </a:blip>
          <a:srcRect b="0" l="0" r="7278" t="0"/>
          <a:stretch/>
        </p:blipFill>
        <p:spPr>
          <a:xfrm>
            <a:off x="22800" y="1924025"/>
            <a:ext cx="9144000" cy="325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350" y="4774450"/>
            <a:ext cx="1963449" cy="28935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Shape 226"/>
          <p:cNvSpPr txBox="1"/>
          <p:nvPr>
            <p:ph type="title"/>
          </p:nvPr>
        </p:nvSpPr>
        <p:spPr>
          <a:xfrm>
            <a:off x="0" y="114300"/>
            <a:ext cx="8229600" cy="1447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Additional Slides As Needed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/>
        </p:nvSpPr>
        <p:spPr>
          <a:xfrm>
            <a:off x="-10575" y="0"/>
            <a:ext cx="9154500" cy="18891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2" name="Shape 232"/>
          <p:cNvSpPr txBox="1"/>
          <p:nvPr>
            <p:ph idx="1" type="subTitle"/>
          </p:nvPr>
        </p:nvSpPr>
        <p:spPr>
          <a:xfrm>
            <a:off x="-12450" y="69225"/>
            <a:ext cx="8599499" cy="793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lnSpc>
                <a:spcPct val="130000"/>
              </a:lnSpc>
              <a:spcBef>
                <a:spcPts val="360"/>
              </a:spcBef>
              <a:buNone/>
            </a:pPr>
            <a:r>
              <a:rPr b="1" lang="en" sz="2400">
                <a:solidFill>
                  <a:srgbClr val="F3F3F3"/>
                </a:solidFill>
              </a:rPr>
              <a:t>CMaps Analytics Extensions for SAP BusinessObjects</a:t>
            </a:r>
          </a:p>
        </p:txBody>
      </p:sp>
      <p:sp>
        <p:nvSpPr>
          <p:cNvPr id="233" name="Shape 233"/>
          <p:cNvSpPr txBox="1"/>
          <p:nvPr/>
        </p:nvSpPr>
        <p:spPr>
          <a:xfrm>
            <a:off x="6099175" y="13800"/>
            <a:ext cx="3000000" cy="252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b="1" lang="en" sz="1000">
                <a:solidFill>
                  <a:srgbClr val="FF9900"/>
                </a:solidFill>
              </a:rPr>
              <a:t>CLICK ICON TO VIEW DETAILS</a:t>
            </a:r>
          </a:p>
        </p:txBody>
      </p:sp>
      <p:pic>
        <p:nvPicPr>
          <p:cNvPr id="234" name="Shape 2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475" y="2758025"/>
            <a:ext cx="1846607" cy="2350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Shape 235"/>
          <p:cNvPicPr preferRelativeResize="0"/>
          <p:nvPr/>
        </p:nvPicPr>
        <p:blipFill rotWithShape="1">
          <a:blip r:embed="rId4">
            <a:alphaModFix/>
          </a:blip>
          <a:srcRect b="1332" l="0" r="6933" t="0"/>
          <a:stretch/>
        </p:blipFill>
        <p:spPr>
          <a:xfrm>
            <a:off x="3753138" y="2780393"/>
            <a:ext cx="1825081" cy="2277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Shape 2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3800" y="1886650"/>
            <a:ext cx="582899" cy="59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Shape 2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86013" y="1876650"/>
            <a:ext cx="582899" cy="59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Shape 2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482394" y="1876650"/>
            <a:ext cx="582899" cy="59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Shape 239"/>
          <p:cNvSpPr txBox="1"/>
          <p:nvPr/>
        </p:nvSpPr>
        <p:spPr>
          <a:xfrm>
            <a:off x="-76200" y="2392361"/>
            <a:ext cx="20574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baseline="0" i="0" lang="en" sz="1800" u="none" cap="none" strike="noStrike">
                <a:solidFill>
                  <a:srgbClr val="57A7B5"/>
                </a:solidFill>
                <a:latin typeface="Arial"/>
                <a:ea typeface="Arial"/>
                <a:cs typeface="Arial"/>
                <a:sym typeface="Arial"/>
              </a:rPr>
              <a:t>DASHBOARDS</a:t>
            </a:r>
          </a:p>
        </p:txBody>
      </p:sp>
      <p:sp>
        <p:nvSpPr>
          <p:cNvPr id="240" name="Shape 240"/>
          <p:cNvSpPr txBox="1"/>
          <p:nvPr/>
        </p:nvSpPr>
        <p:spPr>
          <a:xfrm>
            <a:off x="1981200" y="2392362"/>
            <a:ext cx="1600199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baseline="0" i="0" lang="en" sz="2000" u="none" cap="none" strike="noStrike">
                <a:solidFill>
                  <a:srgbClr val="57A7B5"/>
                </a:solidFill>
                <a:latin typeface="Arial"/>
                <a:ea typeface="Arial"/>
                <a:cs typeface="Arial"/>
                <a:sym typeface="Arial"/>
              </a:rPr>
              <a:t>MOBILE</a:t>
            </a:r>
          </a:p>
        </p:txBody>
      </p:sp>
      <p:sp>
        <p:nvSpPr>
          <p:cNvPr id="241" name="Shape 241"/>
          <p:cNvSpPr txBox="1"/>
          <p:nvPr/>
        </p:nvSpPr>
        <p:spPr>
          <a:xfrm>
            <a:off x="3915539" y="2386012"/>
            <a:ext cx="1600199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baseline="0" i="0" lang="en" sz="2000" u="none" cap="none" strike="noStrike">
                <a:solidFill>
                  <a:srgbClr val="57A7B5"/>
                </a:solidFill>
                <a:latin typeface="Arial"/>
                <a:ea typeface="Arial"/>
                <a:cs typeface="Arial"/>
                <a:sym typeface="Arial"/>
              </a:rPr>
              <a:t>REPORTS</a:t>
            </a:r>
          </a:p>
        </p:txBody>
      </p:sp>
      <p:sp>
        <p:nvSpPr>
          <p:cNvPr id="242" name="Shape 242"/>
          <p:cNvSpPr txBox="1"/>
          <p:nvPr/>
        </p:nvSpPr>
        <p:spPr>
          <a:xfrm>
            <a:off x="5378147" y="2392350"/>
            <a:ext cx="2209799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" sz="2000">
                <a:solidFill>
                  <a:srgbClr val="57A7B5"/>
                </a:solidFill>
              </a:rPr>
              <a:t>EXPLORATION</a:t>
            </a:r>
          </a:p>
        </p:txBody>
      </p:sp>
      <p:pic>
        <p:nvPicPr>
          <p:cNvPr id="243" name="Shape 243"/>
          <p:cNvPicPr preferRelativeResize="0"/>
          <p:nvPr/>
        </p:nvPicPr>
        <p:blipFill rotWithShape="1">
          <a:blip r:embed="rId8">
            <a:alphaModFix/>
          </a:blip>
          <a:srcRect b="35963" l="21077" r="32456" t="0"/>
          <a:stretch/>
        </p:blipFill>
        <p:spPr>
          <a:xfrm>
            <a:off x="1842133" y="2780393"/>
            <a:ext cx="1926299" cy="227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Shape 244"/>
          <p:cNvPicPr preferRelativeResize="0"/>
          <p:nvPr/>
        </p:nvPicPr>
        <p:blipFill rotWithShape="1">
          <a:blip r:embed="rId9">
            <a:alphaModFix/>
          </a:blip>
          <a:srcRect b="631" l="24724" r="-614" t="710"/>
          <a:stretch/>
        </p:blipFill>
        <p:spPr>
          <a:xfrm>
            <a:off x="5559160" y="2780401"/>
            <a:ext cx="1823400" cy="2277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Shape 245"/>
          <p:cNvCxnSpPr/>
          <p:nvPr/>
        </p:nvCxnSpPr>
        <p:spPr>
          <a:xfrm flipH="1">
            <a:off x="1834310" y="2784646"/>
            <a:ext cx="13199" cy="2273399"/>
          </a:xfrm>
          <a:prstGeom prst="straightConnector1">
            <a:avLst/>
          </a:prstGeom>
          <a:noFill/>
          <a:ln cap="flat" cmpd="sng" w="38100">
            <a:solidFill>
              <a:srgbClr val="A6A6A6"/>
            </a:solidFill>
            <a:prstDash val="solid"/>
            <a:miter/>
            <a:headEnd len="med" w="med" type="none"/>
            <a:tailEnd len="med" w="med" type="none"/>
          </a:ln>
        </p:spPr>
      </p:cxnSp>
      <p:cxnSp>
        <p:nvCxnSpPr>
          <p:cNvPr id="246" name="Shape 246"/>
          <p:cNvCxnSpPr/>
          <p:nvPr/>
        </p:nvCxnSpPr>
        <p:spPr>
          <a:xfrm flipH="1">
            <a:off x="3767880" y="2779010"/>
            <a:ext cx="13199" cy="2279100"/>
          </a:xfrm>
          <a:prstGeom prst="straightConnector1">
            <a:avLst/>
          </a:prstGeom>
          <a:noFill/>
          <a:ln cap="flat" cmpd="sng" w="38100">
            <a:solidFill>
              <a:srgbClr val="A6A6A6"/>
            </a:solidFill>
            <a:prstDash val="solid"/>
            <a:miter/>
            <a:headEnd len="med" w="med" type="none"/>
            <a:tailEnd len="med" w="med" type="none"/>
          </a:ln>
        </p:spPr>
      </p:cxnSp>
      <p:cxnSp>
        <p:nvCxnSpPr>
          <p:cNvPr id="247" name="Shape 247"/>
          <p:cNvCxnSpPr/>
          <p:nvPr/>
        </p:nvCxnSpPr>
        <p:spPr>
          <a:xfrm flipH="1">
            <a:off x="5583476" y="2780401"/>
            <a:ext cx="299" cy="2277599"/>
          </a:xfrm>
          <a:prstGeom prst="straightConnector1">
            <a:avLst/>
          </a:prstGeom>
          <a:noFill/>
          <a:ln cap="flat" cmpd="sng" w="38100">
            <a:solidFill>
              <a:srgbClr val="A6A6A6"/>
            </a:solidFill>
            <a:prstDash val="solid"/>
            <a:miter/>
            <a:headEnd len="med" w="med" type="none"/>
            <a:tailEnd len="med" w="med" type="none"/>
          </a:ln>
        </p:spPr>
      </p:cxnSp>
      <p:pic>
        <p:nvPicPr>
          <p:cNvPr id="248" name="Shape 24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53660" y="1886650"/>
            <a:ext cx="582900" cy="582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9" name="Shape 249"/>
          <p:cNvGrpSpPr/>
          <p:nvPr/>
        </p:nvGrpSpPr>
        <p:grpSpPr>
          <a:xfrm>
            <a:off x="5595269" y="2780459"/>
            <a:ext cx="1779772" cy="2277801"/>
            <a:chOff x="6948275" y="1849425"/>
            <a:chExt cx="2209799" cy="3294000"/>
          </a:xfrm>
        </p:grpSpPr>
        <p:pic>
          <p:nvPicPr>
            <p:cNvPr id="250" name="Shape 250"/>
            <p:cNvPicPr preferRelativeResize="0"/>
            <p:nvPr/>
          </p:nvPicPr>
          <p:blipFill rotWithShape="1">
            <a:blip r:embed="rId11">
              <a:alphaModFix/>
            </a:blip>
            <a:srcRect b="2133" l="0" r="0" t="0"/>
            <a:stretch/>
          </p:blipFill>
          <p:spPr>
            <a:xfrm>
              <a:off x="6948275" y="1849425"/>
              <a:ext cx="2209799" cy="329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" name="Shape 251"/>
            <p:cNvPicPr preferRelativeResize="0"/>
            <p:nvPr/>
          </p:nvPicPr>
          <p:blipFill rotWithShape="1">
            <a:blip r:embed="rId12">
              <a:alphaModFix/>
            </a:blip>
            <a:srcRect b="0" l="16874" r="0" t="0"/>
            <a:stretch/>
          </p:blipFill>
          <p:spPr>
            <a:xfrm>
              <a:off x="6948275" y="2968675"/>
              <a:ext cx="2195724" cy="21747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2" name="Shape 252"/>
          <p:cNvPicPr preferRelativeResize="0"/>
          <p:nvPr/>
        </p:nvPicPr>
        <p:blipFill rotWithShape="1">
          <a:blip r:embed="rId13">
            <a:alphaModFix/>
          </a:blip>
          <a:srcRect b="5006" l="0" r="15031" t="0"/>
          <a:stretch/>
        </p:blipFill>
        <p:spPr>
          <a:xfrm>
            <a:off x="5600925" y="2794074"/>
            <a:ext cx="1781550" cy="22776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3" name="Shape 253"/>
          <p:cNvCxnSpPr/>
          <p:nvPr/>
        </p:nvCxnSpPr>
        <p:spPr>
          <a:xfrm flipH="1">
            <a:off x="7396376" y="2780401"/>
            <a:ext cx="16200" cy="2289900"/>
          </a:xfrm>
          <a:prstGeom prst="straightConnector1">
            <a:avLst/>
          </a:prstGeom>
          <a:noFill/>
          <a:ln cap="flat" cmpd="sng" w="38100">
            <a:solidFill>
              <a:srgbClr val="A6A6A6"/>
            </a:solidFill>
            <a:prstDash val="solid"/>
            <a:miter/>
            <a:headEnd len="med" w="med" type="none"/>
            <a:tailEnd len="med" w="med" type="none"/>
          </a:ln>
        </p:spPr>
      </p:cxnSp>
      <p:sp>
        <p:nvSpPr>
          <p:cNvPr id="254" name="Shape 254"/>
          <p:cNvSpPr txBox="1"/>
          <p:nvPr/>
        </p:nvSpPr>
        <p:spPr>
          <a:xfrm>
            <a:off x="7158339" y="2392350"/>
            <a:ext cx="2209799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" sz="2000">
                <a:solidFill>
                  <a:srgbClr val="57A7B5"/>
                </a:solidFill>
              </a:rPr>
              <a:t>APPS</a:t>
            </a:r>
          </a:p>
        </p:txBody>
      </p:sp>
      <p:pic>
        <p:nvPicPr>
          <p:cNvPr id="255" name="Shape 25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988057" y="1912664"/>
            <a:ext cx="545550" cy="58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256"/>
          <p:cNvPicPr preferRelativeResize="0"/>
          <p:nvPr/>
        </p:nvPicPr>
        <p:blipFill rotWithShape="1">
          <a:blip r:embed="rId15">
            <a:alphaModFix/>
          </a:blip>
          <a:srcRect b="0" l="0" r="10682" t="0"/>
          <a:stretch/>
        </p:blipFill>
        <p:spPr>
          <a:xfrm>
            <a:off x="7399625" y="2773600"/>
            <a:ext cx="1744374" cy="2289901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Shape 257"/>
          <p:cNvSpPr txBox="1"/>
          <p:nvPr/>
        </p:nvSpPr>
        <p:spPr>
          <a:xfrm>
            <a:off x="180025" y="609600"/>
            <a:ext cx="8599499" cy="8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lang="en" sz="1800">
                <a:solidFill>
                  <a:srgbClr val="EFEFEF"/>
                </a:solidFill>
                <a:latin typeface="Calibri"/>
                <a:ea typeface="Calibri"/>
                <a:cs typeface="Calibri"/>
                <a:sym typeface="Calibri"/>
              </a:rPr>
              <a:t>Consistent design and development with consumer maps (Google Maps)</a:t>
            </a:r>
          </a:p>
          <a:p>
            <a:pPr indent="0" lvl="0" mar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lang="en" sz="1800">
                <a:solidFill>
                  <a:srgbClr val="EFEFEF"/>
                </a:solidFill>
                <a:latin typeface="Calibri"/>
                <a:ea typeface="Calibri"/>
                <a:cs typeface="Calibri"/>
                <a:sym typeface="Calibri"/>
              </a:rPr>
              <a:t>No servers, No IT footprint, No GIS skills required</a:t>
            </a:r>
          </a:p>
          <a:p>
            <a:pPr indent="0" lvl="0" mar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lang="en" sz="1800">
                <a:solidFill>
                  <a:srgbClr val="EFEFEF"/>
                </a:solidFill>
                <a:latin typeface="Calibri"/>
                <a:ea typeface="Calibri"/>
                <a:cs typeface="Calibri"/>
                <a:sym typeface="Calibri"/>
              </a:rPr>
              <a:t>Includes everything you need to create Location Intelligence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800" u="none" cap="none" strike="noStrike">
              <a:solidFill>
                <a:srgbClr val="EFEFE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" name="Shape 25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5211" y="4866800"/>
            <a:ext cx="1336800" cy="19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/>
          <p:nvPr/>
        </p:nvSpPr>
        <p:spPr>
          <a:xfrm>
            <a:off x="-10575" y="0"/>
            <a:ext cx="9154500" cy="18891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4" name="Shape 264"/>
          <p:cNvSpPr txBox="1"/>
          <p:nvPr>
            <p:ph type="title"/>
          </p:nvPr>
        </p:nvSpPr>
        <p:spPr>
          <a:xfrm>
            <a:off x="0" y="114300"/>
            <a:ext cx="8229600" cy="1447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Embedded Location Intelligence</a:t>
            </a:r>
          </a:p>
          <a:p>
            <a:pPr lvl="0" rtl="0">
              <a:lnSpc>
                <a:spcPct val="130000"/>
              </a:lnSpc>
              <a:spcBef>
                <a:spcPts val="360"/>
              </a:spcBef>
              <a:buNone/>
            </a:pPr>
            <a:r>
              <a:rPr b="0" lang="en" sz="1800">
                <a:solidFill>
                  <a:srgbClr val="F3F3F3"/>
                </a:solidFill>
              </a:rPr>
              <a:t>Integrate CMaps Analytics views with  SAP UI5 for geospatial apps. </a:t>
            </a:r>
            <a:br>
              <a:rPr b="0" lang="en" sz="1800">
                <a:solidFill>
                  <a:srgbClr val="F3F3F3"/>
                </a:solidFill>
              </a:rPr>
            </a:br>
            <a:r>
              <a:rPr b="0" lang="en" sz="1800">
                <a:solidFill>
                  <a:srgbClr val="F3F3F3"/>
                </a:solidFill>
              </a:rPr>
              <a:t>Combine with HANA or embed in SAP Fiori Apps</a:t>
            </a:r>
          </a:p>
        </p:txBody>
      </p:sp>
      <p:pic>
        <p:nvPicPr>
          <p:cNvPr id="265" name="Shape 265"/>
          <p:cNvPicPr preferRelativeResize="0"/>
          <p:nvPr/>
        </p:nvPicPr>
        <p:blipFill rotWithShape="1">
          <a:blip r:embed="rId3">
            <a:alphaModFix/>
          </a:blip>
          <a:srcRect b="49723" l="0" r="0" t="0"/>
          <a:stretch/>
        </p:blipFill>
        <p:spPr>
          <a:xfrm>
            <a:off x="0" y="1695450"/>
            <a:ext cx="9144000" cy="344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Shape 2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3362" y="366712"/>
            <a:ext cx="1057275" cy="105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/>
        </p:nvSpPr>
        <p:spPr>
          <a:xfrm>
            <a:off x="1524850" y="4493700"/>
            <a:ext cx="7340399" cy="504600"/>
          </a:xfrm>
          <a:prstGeom prst="rect">
            <a:avLst/>
          </a:prstGeom>
          <a:solidFill>
            <a:srgbClr val="999999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br>
              <a:rPr lang="en">
                <a:solidFill>
                  <a:srgbClr val="FFFFFF"/>
                </a:solidFill>
              </a:rPr>
            </a:br>
            <a:r>
              <a:rPr lang="en">
                <a:solidFill>
                  <a:srgbClr val="FFFFFF"/>
                </a:solidFill>
              </a:rPr>
              <a:t>Antivia</a:t>
            </a:r>
            <a:br>
              <a:rPr lang="en">
                <a:solidFill>
                  <a:srgbClr val="FFFFFF"/>
                </a:solidFill>
              </a:rPr>
            </a:br>
            <a:r>
              <a:rPr lang="en">
                <a:solidFill>
                  <a:srgbClr val="FFFFFF"/>
                </a:solidFill>
              </a:rPr>
              <a:t>Decision Point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72" name="Shape 272"/>
          <p:cNvSpPr txBox="1"/>
          <p:nvPr>
            <p:ph type="title"/>
          </p:nvPr>
        </p:nvSpPr>
        <p:spPr>
          <a:xfrm>
            <a:off x="0" y="0"/>
            <a:ext cx="8952300" cy="627599"/>
          </a:xfrm>
          <a:prstGeom prst="rect">
            <a:avLst/>
          </a:prstGeom>
          <a:noFill/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Extensions Overview - Right features for the right role</a:t>
            </a:r>
          </a:p>
        </p:txBody>
      </p:sp>
      <p:sp>
        <p:nvSpPr>
          <p:cNvPr id="273" name="Shape 273"/>
          <p:cNvSpPr/>
          <p:nvPr/>
        </p:nvSpPr>
        <p:spPr>
          <a:xfrm>
            <a:off x="7451130" y="788700"/>
            <a:ext cx="1414199" cy="5046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Business User</a:t>
            </a:r>
          </a:p>
        </p:txBody>
      </p:sp>
      <p:sp>
        <p:nvSpPr>
          <p:cNvPr id="274" name="Shape 274"/>
          <p:cNvSpPr/>
          <p:nvPr/>
        </p:nvSpPr>
        <p:spPr>
          <a:xfrm>
            <a:off x="1524850" y="1293300"/>
            <a:ext cx="7340399" cy="504600"/>
          </a:xfrm>
          <a:prstGeom prst="rect">
            <a:avLst/>
          </a:prstGeom>
          <a:solidFill>
            <a:srgbClr val="999999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CMaps Designer</a:t>
            </a:r>
          </a:p>
        </p:txBody>
      </p:sp>
      <p:sp>
        <p:nvSpPr>
          <p:cNvPr id="275" name="Shape 275"/>
          <p:cNvSpPr/>
          <p:nvPr/>
        </p:nvSpPr>
        <p:spPr>
          <a:xfrm>
            <a:off x="4477455" y="788700"/>
            <a:ext cx="1469099" cy="5046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BI Professional</a:t>
            </a:r>
          </a:p>
        </p:txBody>
      </p:sp>
      <p:sp>
        <p:nvSpPr>
          <p:cNvPr id="276" name="Shape 276"/>
          <p:cNvSpPr/>
          <p:nvPr/>
        </p:nvSpPr>
        <p:spPr>
          <a:xfrm>
            <a:off x="5914378" y="788700"/>
            <a:ext cx="1526400" cy="5046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Power User / Analyst</a:t>
            </a:r>
          </a:p>
        </p:txBody>
      </p:sp>
      <p:sp>
        <p:nvSpPr>
          <p:cNvPr id="277" name="Shape 277"/>
          <p:cNvSpPr/>
          <p:nvPr/>
        </p:nvSpPr>
        <p:spPr>
          <a:xfrm>
            <a:off x="3027500" y="788700"/>
            <a:ext cx="1463699" cy="5046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IT / Developer</a:t>
            </a:r>
          </a:p>
        </p:txBody>
      </p:sp>
      <p:sp>
        <p:nvSpPr>
          <p:cNvPr id="278" name="Shape 278"/>
          <p:cNvSpPr/>
          <p:nvPr/>
        </p:nvSpPr>
        <p:spPr>
          <a:xfrm>
            <a:off x="1524850" y="1826700"/>
            <a:ext cx="7340399" cy="504600"/>
          </a:xfrm>
          <a:prstGeom prst="rect">
            <a:avLst/>
          </a:prstGeom>
          <a:solidFill>
            <a:srgbClr val="999999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SAP Dashboard </a:t>
            </a:r>
            <a:br>
              <a:rPr lang="en">
                <a:solidFill>
                  <a:srgbClr val="FFFFFF"/>
                </a:solidFill>
              </a:rPr>
            </a:br>
            <a:r>
              <a:rPr lang="en">
                <a:solidFill>
                  <a:srgbClr val="FFFFFF"/>
                </a:solidFill>
              </a:rPr>
              <a:t>Plugin</a:t>
            </a:r>
          </a:p>
        </p:txBody>
      </p:sp>
      <p:sp>
        <p:nvSpPr>
          <p:cNvPr id="279" name="Shape 279"/>
          <p:cNvSpPr/>
          <p:nvPr/>
        </p:nvSpPr>
        <p:spPr>
          <a:xfrm>
            <a:off x="1524850" y="2360100"/>
            <a:ext cx="7340399" cy="504600"/>
          </a:xfrm>
          <a:prstGeom prst="rect">
            <a:avLst/>
          </a:prstGeom>
          <a:solidFill>
            <a:srgbClr val="999999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Webi Extension</a:t>
            </a:r>
          </a:p>
        </p:txBody>
      </p:sp>
      <p:sp>
        <p:nvSpPr>
          <p:cNvPr id="280" name="Shape 280"/>
          <p:cNvSpPr/>
          <p:nvPr/>
        </p:nvSpPr>
        <p:spPr>
          <a:xfrm>
            <a:off x="1524850" y="2893500"/>
            <a:ext cx="7340399" cy="504600"/>
          </a:xfrm>
          <a:prstGeom prst="rect">
            <a:avLst/>
          </a:prstGeom>
          <a:solidFill>
            <a:srgbClr val="999999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Lumira Toolkit</a:t>
            </a:r>
          </a:p>
        </p:txBody>
      </p:sp>
      <p:sp>
        <p:nvSpPr>
          <p:cNvPr id="281" name="Shape 281"/>
          <p:cNvSpPr/>
          <p:nvPr/>
        </p:nvSpPr>
        <p:spPr>
          <a:xfrm>
            <a:off x="1524850" y="3426900"/>
            <a:ext cx="7340399" cy="504600"/>
          </a:xfrm>
          <a:prstGeom prst="rect">
            <a:avLst/>
          </a:prstGeom>
          <a:solidFill>
            <a:srgbClr val="999999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CMaps JS API /</a:t>
            </a:r>
            <a:br>
              <a:rPr lang="en">
                <a:solidFill>
                  <a:srgbClr val="FFFFFF"/>
                </a:solidFill>
              </a:rPr>
            </a:br>
            <a:r>
              <a:rPr lang="en">
                <a:solidFill>
                  <a:srgbClr val="FFFFFF"/>
                </a:solidFill>
              </a:rPr>
              <a:t>SAP UI5</a:t>
            </a:r>
          </a:p>
        </p:txBody>
      </p:sp>
      <p:sp>
        <p:nvSpPr>
          <p:cNvPr id="282" name="Shape 282"/>
          <p:cNvSpPr/>
          <p:nvPr/>
        </p:nvSpPr>
        <p:spPr>
          <a:xfrm>
            <a:off x="1524850" y="3960300"/>
            <a:ext cx="7340399" cy="504600"/>
          </a:xfrm>
          <a:prstGeom prst="rect">
            <a:avLst/>
          </a:prstGeom>
          <a:solidFill>
            <a:srgbClr val="999999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**Design Studio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83" name="Shape 283"/>
          <p:cNvSpPr/>
          <p:nvPr/>
        </p:nvSpPr>
        <p:spPr>
          <a:xfrm>
            <a:off x="3027500" y="1293300"/>
            <a:ext cx="1463699" cy="3705000"/>
          </a:xfrm>
          <a:prstGeom prst="rect">
            <a:avLst/>
          </a:prstGeom>
          <a:solidFill>
            <a:srgbClr val="FFFFFF">
              <a:alpha val="81540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0" baseline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Shape 284"/>
          <p:cNvSpPr/>
          <p:nvPr/>
        </p:nvSpPr>
        <p:spPr>
          <a:xfrm>
            <a:off x="4491303" y="1293300"/>
            <a:ext cx="1463699" cy="3705000"/>
          </a:xfrm>
          <a:prstGeom prst="rect">
            <a:avLst/>
          </a:prstGeom>
          <a:solidFill>
            <a:srgbClr val="FFFFFF">
              <a:alpha val="81540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0" baseline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Shape 285"/>
          <p:cNvSpPr/>
          <p:nvPr/>
        </p:nvSpPr>
        <p:spPr>
          <a:xfrm>
            <a:off x="7401721" y="1293300"/>
            <a:ext cx="1463699" cy="3705000"/>
          </a:xfrm>
          <a:prstGeom prst="rect">
            <a:avLst/>
          </a:prstGeom>
          <a:solidFill>
            <a:srgbClr val="FFFFFF">
              <a:alpha val="81540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0" baseline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6" name="Shape 286"/>
          <p:cNvCxnSpPr/>
          <p:nvPr/>
        </p:nvCxnSpPr>
        <p:spPr>
          <a:xfrm>
            <a:off x="5928346" y="1290325"/>
            <a:ext cx="0" cy="3706799"/>
          </a:xfrm>
          <a:prstGeom prst="straightConnector1">
            <a:avLst/>
          </a:prstGeom>
          <a:noFill/>
          <a:ln cap="flat" cmpd="sng" w="19050">
            <a:solidFill>
              <a:srgbClr val="CCCCCC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87" name="Shape 287"/>
          <p:cNvCxnSpPr/>
          <p:nvPr/>
        </p:nvCxnSpPr>
        <p:spPr>
          <a:xfrm>
            <a:off x="7384284" y="1290325"/>
            <a:ext cx="0" cy="3198300"/>
          </a:xfrm>
          <a:prstGeom prst="straightConnector1">
            <a:avLst/>
          </a:prstGeom>
          <a:noFill/>
          <a:ln cap="flat" cmpd="sng" w="19050">
            <a:solidFill>
              <a:srgbClr val="CCCCCC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88" name="Shape 288"/>
          <p:cNvSpPr txBox="1"/>
          <p:nvPr/>
        </p:nvSpPr>
        <p:spPr>
          <a:xfrm>
            <a:off x="0" y="1525075"/>
            <a:ext cx="1414199" cy="12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VIEW &amp;</a:t>
            </a:r>
            <a:br>
              <a:rPr lang="en"/>
            </a:br>
            <a:r>
              <a:rPr lang="en"/>
              <a:t>ANALYZE             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 algn="ctr">
              <a:spcBef>
                <a:spcPts val="0"/>
              </a:spcBef>
              <a:buNone/>
            </a:pPr>
            <a:br>
              <a:rPr lang="en"/>
            </a:br>
            <a:r>
              <a:rPr lang="en"/>
              <a:t>CREATE /</a:t>
            </a:r>
            <a:br>
              <a:rPr lang="en"/>
            </a:br>
            <a:r>
              <a:rPr lang="en"/>
              <a:t>DESIGN                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INSTALL               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DEVELOP</a:t>
            </a:r>
          </a:p>
        </p:txBody>
      </p:sp>
      <p:pic>
        <p:nvPicPr>
          <p:cNvPr id="289" name="Shape 2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631" y="3466548"/>
            <a:ext cx="424824" cy="38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Shape 2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631" y="3999948"/>
            <a:ext cx="424824" cy="38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Shape 2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631" y="2933160"/>
            <a:ext cx="424824" cy="38557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Shape 292"/>
          <p:cNvSpPr/>
          <p:nvPr/>
        </p:nvSpPr>
        <p:spPr>
          <a:xfrm>
            <a:off x="5946512" y="1293300"/>
            <a:ext cx="1463699" cy="3705000"/>
          </a:xfrm>
          <a:prstGeom prst="rect">
            <a:avLst/>
          </a:prstGeom>
          <a:solidFill>
            <a:srgbClr val="FFFFFF">
              <a:alpha val="81540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0" baseline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Shape 2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5517" y="1881000"/>
            <a:ext cx="424824" cy="38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Shape 2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2625" y="1881000"/>
            <a:ext cx="424824" cy="38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Shape 2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7025" y="2414400"/>
            <a:ext cx="424824" cy="38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Shape 2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2625" y="2947800"/>
            <a:ext cx="424824" cy="38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Shape 2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5517" y="2947800"/>
            <a:ext cx="424824" cy="38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Shape 2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9040" y="2947800"/>
            <a:ext cx="424824" cy="38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Shape 2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9040" y="4014600"/>
            <a:ext cx="424824" cy="38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Shape 3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698" y="4147773"/>
            <a:ext cx="424824" cy="38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Shape 3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17717" y="2960350"/>
            <a:ext cx="424824" cy="38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Shape 3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4825" y="2960350"/>
            <a:ext cx="424824" cy="38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Shape 3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0517" y="2426950"/>
            <a:ext cx="424824" cy="38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Shape 3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7625" y="2426950"/>
            <a:ext cx="424824" cy="38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Shape 3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37363" y="2426950"/>
            <a:ext cx="424824" cy="38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Shape 3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17717" y="1893550"/>
            <a:ext cx="424824" cy="38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Shape 3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7025" y="1881000"/>
            <a:ext cx="424824" cy="38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Shape 3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9225" y="1893550"/>
            <a:ext cx="424824" cy="38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Shape 3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91625" y="2426950"/>
            <a:ext cx="424824" cy="38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Shape 3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7625" y="1360150"/>
            <a:ext cx="424824" cy="38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Shape 3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0517" y="1360150"/>
            <a:ext cx="424824" cy="38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Shape 3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70720" y="2947800"/>
            <a:ext cx="382074" cy="38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Shape 3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96153" y="2947806"/>
            <a:ext cx="374573" cy="385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Shape 3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96153" y="1881010"/>
            <a:ext cx="374573" cy="385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Shape 3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96153" y="4014601"/>
            <a:ext cx="374573" cy="385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Shape 3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59926" y="4014601"/>
            <a:ext cx="374573" cy="385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Shape 3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8636" y="1224362"/>
            <a:ext cx="318950" cy="38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Shape 3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92153" y="3491628"/>
            <a:ext cx="374573" cy="385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Shape 3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06185" y="2419620"/>
            <a:ext cx="374573" cy="385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Shape 3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06185" y="1886222"/>
            <a:ext cx="374573" cy="385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Shape 3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98046" y="1352825"/>
            <a:ext cx="374573" cy="385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Shape 3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02327" y="1352825"/>
            <a:ext cx="374573" cy="385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Shape 3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49561" y="2414408"/>
            <a:ext cx="374573" cy="385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Shape 3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5700" y="2206700"/>
            <a:ext cx="424824" cy="3855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5" name="Shape 325"/>
          <p:cNvCxnSpPr/>
          <p:nvPr/>
        </p:nvCxnSpPr>
        <p:spPr>
          <a:xfrm flipH="1">
            <a:off x="7449425" y="1285875"/>
            <a:ext cx="5399" cy="3719399"/>
          </a:xfrm>
          <a:prstGeom prst="straightConnector1">
            <a:avLst/>
          </a:prstGeom>
          <a:noFill/>
          <a:ln cap="flat" cmpd="sng" w="19050">
            <a:solidFill>
              <a:srgbClr val="CCCCCC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326" name="Shape 3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96153" y="4548001"/>
            <a:ext cx="374573" cy="385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Shape 3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06034" y="4548001"/>
            <a:ext cx="374573" cy="385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Shape 3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687" y="3318712"/>
            <a:ext cx="424824" cy="38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Shape 3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96153" y="3481206"/>
            <a:ext cx="374573" cy="3855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0" name="Shape 330"/>
          <p:cNvCxnSpPr/>
          <p:nvPr/>
        </p:nvCxnSpPr>
        <p:spPr>
          <a:xfrm>
            <a:off x="4488684" y="1290325"/>
            <a:ext cx="0" cy="3706799"/>
          </a:xfrm>
          <a:prstGeom prst="straightConnector1">
            <a:avLst/>
          </a:prstGeom>
          <a:noFill/>
          <a:ln cap="flat" cmpd="sng" w="19050">
            <a:solidFill>
              <a:srgbClr val="CCCCCC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331" name="Shape 3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33148" y="4560550"/>
            <a:ext cx="424824" cy="38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Shape 3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4675" y="4560550"/>
            <a:ext cx="424824" cy="38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Shape 3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3486" y="4560550"/>
            <a:ext cx="424824" cy="385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Shape 3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2365" y="1671650"/>
            <a:ext cx="5536235" cy="3505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Shape 339"/>
          <p:cNvPicPr preferRelativeResize="0"/>
          <p:nvPr/>
        </p:nvPicPr>
        <p:blipFill rotWithShape="1">
          <a:blip r:embed="rId4">
            <a:alphaModFix/>
          </a:blip>
          <a:srcRect b="0" l="17389" r="0" t="0"/>
          <a:stretch/>
        </p:blipFill>
        <p:spPr>
          <a:xfrm>
            <a:off x="-1" y="1671650"/>
            <a:ext cx="2896099" cy="350567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Shape 340"/>
          <p:cNvSpPr txBox="1"/>
          <p:nvPr/>
        </p:nvSpPr>
        <p:spPr>
          <a:xfrm>
            <a:off x="-10575" y="0"/>
            <a:ext cx="9154500" cy="18891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41" name="Shape 3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5715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Shape 342"/>
          <p:cNvSpPr txBox="1"/>
          <p:nvPr>
            <p:ph idx="1" type="subTitle"/>
          </p:nvPr>
        </p:nvSpPr>
        <p:spPr>
          <a:xfrm>
            <a:off x="139950" y="145425"/>
            <a:ext cx="8599499" cy="1652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lvl="0" rtl="0" algn="l">
              <a:lnSpc>
                <a:spcPct val="130000"/>
              </a:lnSpc>
              <a:spcBef>
                <a:spcPts val="360"/>
              </a:spcBef>
              <a:buNone/>
            </a:pPr>
            <a:r>
              <a:rPr b="1" lang="en" sz="1800">
                <a:solidFill>
                  <a:srgbClr val="F3F3F3"/>
                </a:solidFill>
              </a:rPr>
              <a:t>NEW CUSTOM LAYERS </a:t>
            </a:r>
            <a:br>
              <a:rPr b="1" lang="en" sz="1800">
                <a:solidFill>
                  <a:srgbClr val="F3F3F3"/>
                </a:solidFill>
              </a:rPr>
            </a:br>
            <a:r>
              <a:rPr lang="en" sz="1800">
                <a:solidFill>
                  <a:srgbClr val="F3F3F3"/>
                </a:solidFill>
              </a:rPr>
              <a:t>Initially Available for CMaps Analytics API, soon available in SAP extensions.</a:t>
            </a:r>
          </a:p>
        </p:txBody>
      </p:sp>
      <p:pic>
        <p:nvPicPr>
          <p:cNvPr id="343" name="Shape 343"/>
          <p:cNvPicPr preferRelativeResize="0"/>
          <p:nvPr/>
        </p:nvPicPr>
        <p:blipFill rotWithShape="1">
          <a:blip r:embed="rId6">
            <a:alphaModFix/>
          </a:blip>
          <a:srcRect b="0" l="0" r="36920" t="3306"/>
          <a:stretch/>
        </p:blipFill>
        <p:spPr>
          <a:xfrm>
            <a:off x="5967075" y="1889100"/>
            <a:ext cx="3176850" cy="329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Shape 3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85022" y="4429725"/>
            <a:ext cx="1598425" cy="715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/>
        </p:nvSpPr>
        <p:spPr>
          <a:xfrm>
            <a:off x="-5250" y="1889100"/>
            <a:ext cx="9154500" cy="3254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" name="Shape 43"/>
          <p:cNvSpPr txBox="1"/>
          <p:nvPr/>
        </p:nvSpPr>
        <p:spPr>
          <a:xfrm>
            <a:off x="-10575" y="0"/>
            <a:ext cx="9154500" cy="18891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" name="Shape 44"/>
          <p:cNvSpPr txBox="1"/>
          <p:nvPr>
            <p:ph idx="1" type="subTitle"/>
          </p:nvPr>
        </p:nvSpPr>
        <p:spPr>
          <a:xfrm>
            <a:off x="139950" y="69225"/>
            <a:ext cx="8599499" cy="1652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 algn="l">
              <a:lnSpc>
                <a:spcPct val="130000"/>
              </a:lnSpc>
              <a:spcBef>
                <a:spcPts val="360"/>
              </a:spcBef>
              <a:buNone/>
            </a:pPr>
            <a:r>
              <a:rPr b="1" lang="en" sz="1800">
                <a:solidFill>
                  <a:srgbClr val="F3F3F3"/>
                </a:solidFill>
              </a:rPr>
              <a:t>About Centigon Solutions</a:t>
            </a:r>
          </a:p>
          <a:p>
            <a:pPr rtl="0" algn="l">
              <a:lnSpc>
                <a:spcPct val="130000"/>
              </a:lnSpc>
              <a:spcBef>
                <a:spcPts val="360"/>
              </a:spcBef>
              <a:buNone/>
            </a:pPr>
            <a:r>
              <a:rPr b="1" lang="en" sz="1800">
                <a:solidFill>
                  <a:srgbClr val="F3F3F3"/>
                </a:solidFill>
              </a:rPr>
              <a:t>Incorporated 2008: </a:t>
            </a:r>
            <a:r>
              <a:rPr lang="en" sz="1800">
                <a:solidFill>
                  <a:srgbClr val="EFEFEF"/>
                </a:solidFill>
              </a:rPr>
              <a:t>San Diego CA</a:t>
            </a:r>
          </a:p>
          <a:p>
            <a:pPr lvl="0" rtl="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b="1" lang="en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Our Mission: </a:t>
            </a:r>
            <a:r>
              <a:rPr lang="en" sz="2000">
                <a:solidFill>
                  <a:srgbClr val="EFEFEF"/>
                </a:solidFill>
                <a:latin typeface="Calibri"/>
                <a:ea typeface="Calibri"/>
                <a:cs typeface="Calibri"/>
                <a:sym typeface="Calibri"/>
              </a:rPr>
              <a:t>Help business enterprise professionals</a:t>
            </a:r>
          </a:p>
          <a:p>
            <a:pPr lvl="0" rtl="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rgbClr val="EFEFEF"/>
                </a:solidFill>
                <a:latin typeface="Calibri"/>
                <a:ea typeface="Calibri"/>
                <a:cs typeface="Calibri"/>
                <a:sym typeface="Calibri"/>
              </a:rPr>
              <a:t>to think spatially through Location Intelligence</a:t>
            </a:r>
            <a:r>
              <a:rPr lang="en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lvl="0" rtl="0" algn="l">
              <a:lnSpc>
                <a:spcPct val="130000"/>
              </a:lnSpc>
              <a:spcBef>
                <a:spcPts val="360"/>
              </a:spcBef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45" name="Shape 45"/>
          <p:cNvSpPr txBox="1"/>
          <p:nvPr/>
        </p:nvSpPr>
        <p:spPr>
          <a:xfrm>
            <a:off x="899850" y="1873625"/>
            <a:ext cx="7191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60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When Location, Proximity and Distance are Important to Answer Questions. </a:t>
            </a:r>
          </a:p>
          <a:p>
            <a:pPr lvl="0" rtl="0" algn="ctr">
              <a:spcBef>
                <a:spcPts val="600"/>
              </a:spcBef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46" name="Shape 46"/>
          <p:cNvPicPr preferRelativeResize="0"/>
          <p:nvPr/>
        </p:nvPicPr>
        <p:blipFill rotWithShape="1">
          <a:blip r:embed="rId3">
            <a:alphaModFix/>
          </a:blip>
          <a:srcRect b="45622" l="0" r="0" t="6191"/>
          <a:stretch/>
        </p:blipFill>
        <p:spPr>
          <a:xfrm>
            <a:off x="0" y="1838275"/>
            <a:ext cx="9144000" cy="3305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/>
          <p:nvPr>
            <p:ph type="title"/>
          </p:nvPr>
        </p:nvSpPr>
        <p:spPr>
          <a:xfrm>
            <a:off x="-11112" y="0"/>
            <a:ext cx="8697900" cy="514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7275" lIns="94550" rIns="94550" tIns="47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b="1" baseline="0" i="0" lang="en" sz="3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Drive time / Distance Polygons</a:t>
            </a:r>
          </a:p>
        </p:txBody>
      </p:sp>
      <p:pic>
        <p:nvPicPr>
          <p:cNvPr id="428" name="Shape 428"/>
          <p:cNvPicPr preferRelativeResize="0"/>
          <p:nvPr/>
        </p:nvPicPr>
        <p:blipFill rotWithShape="1">
          <a:blip r:embed="rId3">
            <a:alphaModFix/>
          </a:blip>
          <a:srcRect b="33612" l="0" r="4104" t="0"/>
          <a:stretch/>
        </p:blipFill>
        <p:spPr>
          <a:xfrm>
            <a:off x="0" y="514350"/>
            <a:ext cx="9144000" cy="4622699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Shape 429"/>
          <p:cNvSpPr txBox="1"/>
          <p:nvPr/>
        </p:nvSpPr>
        <p:spPr>
          <a:xfrm>
            <a:off x="5181600" y="1123950"/>
            <a:ext cx="3733800" cy="2743199"/>
          </a:xfrm>
          <a:prstGeom prst="rect">
            <a:avLst/>
          </a:prstGeom>
          <a:solidFill>
            <a:schemeClr val="lt1">
              <a:alpha val="93730"/>
            </a:scheme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baseline="0" i="0" lang="en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DRIVE TIME ANALYTICS</a:t>
            </a:r>
          </a:p>
          <a:p>
            <a:pPr indent="1206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baseline="0" i="0" lang="en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Drive time / distance polygons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baseline="0" i="0" lang="en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Drive distance matrix for points powered by Google Maps for Work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baseline="0" i="0" lang="en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Single and multi- way point routing and optimization.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Shape 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50" y="4774450"/>
            <a:ext cx="1963449" cy="28935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hape 52"/>
          <p:cNvSpPr txBox="1"/>
          <p:nvPr>
            <p:ph type="title"/>
          </p:nvPr>
        </p:nvSpPr>
        <p:spPr>
          <a:xfrm>
            <a:off x="0" y="0"/>
            <a:ext cx="8229600" cy="627599"/>
          </a:xfrm>
          <a:prstGeom prst="rect">
            <a:avLst/>
          </a:prstGeom>
          <a:noFill/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Our Secrets to Location Intelligence Success</a:t>
            </a:r>
          </a:p>
        </p:txBody>
      </p:sp>
      <p:sp>
        <p:nvSpPr>
          <p:cNvPr id="53" name="Shape 53"/>
          <p:cNvSpPr txBox="1"/>
          <p:nvPr/>
        </p:nvSpPr>
        <p:spPr>
          <a:xfrm>
            <a:off x="180025" y="762000"/>
            <a:ext cx="3630000" cy="37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Calibri"/>
              <a:buNone/>
            </a:pPr>
            <a:r>
              <a:rPr b="1" baseline="0" i="0" lang="en" sz="18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WHY IT STAKEHOLDERS CHOOSE IT</a:t>
            </a:r>
          </a:p>
          <a:p>
            <a: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No IT footprint, low maintenance</a:t>
            </a:r>
          </a:p>
          <a:p>
            <a: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GIS is a feature, not a requirement</a:t>
            </a:r>
          </a:p>
          <a:p>
            <a:pPr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Lots</a:t>
            </a:r>
            <a:r>
              <a:rPr b="0" baseline="0" i="0" lang="en" sz="18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of features &amp; resources</a:t>
            </a:r>
          </a:p>
          <a:p>
            <a: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Native extensions into BI (SAP)</a:t>
            </a:r>
          </a:p>
          <a:p>
            <a:pPr indent="114300" lvl="0" mar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Calibri"/>
              <a:buNone/>
            </a:pPr>
            <a:r>
              <a:rPr b="1" baseline="0" i="0" lang="en" sz="18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WHY BUSINESS USERS LOVE IT</a:t>
            </a:r>
          </a:p>
          <a:p>
            <a: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0" baseline="0" i="0" lang="en" sz="18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Consumer friendly</a:t>
            </a:r>
          </a:p>
          <a:p>
            <a: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0" baseline="0" i="0" lang="en" sz="18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Simplicity (no training)</a:t>
            </a:r>
          </a:p>
          <a:p>
            <a:pPr lv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0" baseline="0" i="0" lang="en" sz="18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Access everywhere</a:t>
            </a:r>
          </a:p>
          <a:p>
            <a:pPr indent="0" lvl="0" marL="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" name="Shape 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71500" y="860975"/>
            <a:ext cx="4908599" cy="282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Shape 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05875" y="3631675"/>
            <a:ext cx="4768074" cy="1386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/>
          <p:nvPr/>
        </p:nvSpPr>
        <p:spPr>
          <a:xfrm>
            <a:off x="-5250" y="1889100"/>
            <a:ext cx="9154500" cy="3254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" name="Shape 61"/>
          <p:cNvSpPr txBox="1"/>
          <p:nvPr/>
        </p:nvSpPr>
        <p:spPr>
          <a:xfrm>
            <a:off x="-10575" y="0"/>
            <a:ext cx="9154500" cy="18891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sp>
        <p:nvSpPr>
          <p:cNvPr id="62" name="Shape 62"/>
          <p:cNvSpPr txBox="1"/>
          <p:nvPr>
            <p:ph idx="1" type="subTitle"/>
          </p:nvPr>
        </p:nvSpPr>
        <p:spPr>
          <a:xfrm>
            <a:off x="139950" y="145425"/>
            <a:ext cx="8599499" cy="1652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60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lvl="0" rtl="0" algn="l">
              <a:lnSpc>
                <a:spcPct val="130000"/>
              </a:lnSpc>
              <a:spcBef>
                <a:spcPts val="36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b="1" lang="en" sz="1800">
                <a:solidFill>
                  <a:srgbClr val="F3F3F3"/>
                </a:solidFill>
              </a:rPr>
              <a:t>What happens when you use Location, Proximity, and Distance Effectively?</a:t>
            </a:r>
          </a:p>
        </p:txBody>
      </p:sp>
      <p:pic>
        <p:nvPicPr>
          <p:cNvPr id="63" name="Shape 63"/>
          <p:cNvPicPr preferRelativeResize="0"/>
          <p:nvPr/>
        </p:nvPicPr>
        <p:blipFill rotWithShape="1">
          <a:blip r:embed="rId3">
            <a:alphaModFix amt="46000"/>
          </a:blip>
          <a:srcRect b="0" l="0" r="7278" t="0"/>
          <a:stretch/>
        </p:blipFill>
        <p:spPr>
          <a:xfrm>
            <a:off x="22800" y="1924025"/>
            <a:ext cx="9144000" cy="3254399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Shape 64"/>
          <p:cNvSpPr txBox="1"/>
          <p:nvPr/>
        </p:nvSpPr>
        <p:spPr>
          <a:xfrm>
            <a:off x="899850" y="1873625"/>
            <a:ext cx="7191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60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1. Maps from Nice to Have to Must Have</a:t>
            </a:r>
          </a:p>
          <a:p>
            <a:pPr lvl="0" rtl="0" algn="ctr">
              <a:spcBef>
                <a:spcPts val="60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2. Make Better Decisions</a:t>
            </a:r>
          </a:p>
          <a:p>
            <a:pPr lvl="0" rtl="0" algn="ctr">
              <a:spcBef>
                <a:spcPts val="60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3. Drive Higher User Adoption</a:t>
            </a:r>
          </a:p>
        </p:txBody>
      </p:sp>
      <p:cxnSp>
        <p:nvCxnSpPr>
          <p:cNvPr id="65" name="Shape 65"/>
          <p:cNvCxnSpPr/>
          <p:nvPr/>
        </p:nvCxnSpPr>
        <p:spPr>
          <a:xfrm>
            <a:off x="1999200" y="3652814"/>
            <a:ext cx="5128799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66" name="Shape 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350" y="4774450"/>
            <a:ext cx="1963449" cy="28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>
            <p:ph type="title"/>
          </p:nvPr>
        </p:nvSpPr>
        <p:spPr>
          <a:xfrm>
            <a:off x="0" y="0"/>
            <a:ext cx="8229600" cy="6275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Customer Use Case</a:t>
            </a:r>
          </a:p>
        </p:txBody>
      </p:sp>
      <p:sp>
        <p:nvSpPr>
          <p:cNvPr id="72" name="Shape 72"/>
          <p:cNvSpPr txBox="1"/>
          <p:nvPr/>
        </p:nvSpPr>
        <p:spPr>
          <a:xfrm>
            <a:off x="304800" y="2035175"/>
            <a:ext cx="4267199" cy="37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7275" lIns="94550" rIns="94550" tIns="4727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ARI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“ARI’s Vendor Management Dashboard  increased our team’s capacity to prioritize vendors by geography, lower preferred </a:t>
            </a:r>
          </a:p>
          <a:p>
            <a:pPr lvl="0" rtl="0">
              <a:spcBef>
                <a:spcPts val="400"/>
              </a:spcBef>
              <a:buNone/>
            </a:pP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customer rates 50%, increase sales for our vendors by 20%, and reduce customer’s overall maintenance costs by 20%”</a:t>
            </a:r>
          </a:p>
        </p:txBody>
      </p:sp>
      <p:pic>
        <p:nvPicPr>
          <p:cNvPr id="73" name="Shape 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0600" y="666750"/>
            <a:ext cx="3467099" cy="25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Shape 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19800" y="2800350"/>
            <a:ext cx="2971799" cy="173339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 txBox="1"/>
          <p:nvPr/>
        </p:nvSpPr>
        <p:spPr>
          <a:xfrm>
            <a:off x="304800" y="703262"/>
            <a:ext cx="4267199" cy="1169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1" baseline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Drill down to sales territory, select vendors based on pre-determined KPI thresholds, use street geo data to negotiate new terms with vehicle repair and maintenance on behalf of customers.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Shape 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50" y="4774450"/>
            <a:ext cx="1963449" cy="28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 rotWithShape="1">
          <a:blip r:embed="rId4">
            <a:alphaModFix/>
          </a:blip>
          <a:srcRect b="31280" l="0" r="0" t="0"/>
          <a:stretch/>
        </p:blipFill>
        <p:spPr>
          <a:xfrm>
            <a:off x="304800" y="1677975"/>
            <a:ext cx="3858300" cy="2058899"/>
          </a:xfrm>
          <a:prstGeom prst="rect">
            <a:avLst/>
          </a:prstGeom>
          <a:noFill/>
          <a:ln cap="flat" cmpd="sng" w="19050">
            <a:solidFill>
              <a:srgbClr val="999999">
                <a:alpha val="0"/>
              </a:srgbClr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82" name="Shape 82"/>
          <p:cNvSpPr txBox="1"/>
          <p:nvPr/>
        </p:nvSpPr>
        <p:spPr>
          <a:xfrm>
            <a:off x="6096000" y="1066800"/>
            <a:ext cx="2711400" cy="27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baseline="0" i="0" lang="en" sz="19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b="0" baseline="0" i="0" lang="en" sz="1900" u="none" cap="none" strike="noStrike">
                <a:solidFill>
                  <a:srgbClr val="999999"/>
                </a:solidFill>
              </a:rPr>
              <a:t>AP BusinessObjects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900" u="none" cap="none" strike="noStrike">
              <a:solidFill>
                <a:srgbClr val="999999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baseline="0" i="0" lang="en" sz="1900" u="none" cap="none" strike="noStrike">
                <a:solidFill>
                  <a:srgbClr val="999999"/>
                </a:solidFill>
              </a:rPr>
              <a:t>Microsoft SharePoint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900" u="none" cap="none" strike="noStrike">
              <a:solidFill>
                <a:srgbClr val="999999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baseline="0" i="0" lang="en" sz="1900" u="none" cap="none" strike="noStrike">
                <a:solidFill>
                  <a:srgbClr val="999999"/>
                </a:solidFill>
              </a:rPr>
              <a:t>3</a:t>
            </a:r>
            <a:r>
              <a:rPr b="0" baseline="30000" i="0" lang="en" sz="1900" u="none" cap="none" strike="noStrike">
                <a:solidFill>
                  <a:srgbClr val="999999"/>
                </a:solidFill>
              </a:rPr>
              <a:t>rd</a:t>
            </a:r>
            <a:r>
              <a:rPr b="0" baseline="0" i="0" lang="en" sz="1900" u="none" cap="none" strike="noStrike">
                <a:solidFill>
                  <a:srgbClr val="999999"/>
                </a:solidFill>
              </a:rPr>
              <a:t> Party Analytics ISVs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baseline="0" i="0" sz="1900" u="none" cap="none" strike="noStrike">
              <a:solidFill>
                <a:srgbClr val="999999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900">
                <a:solidFill>
                  <a:srgbClr val="999999"/>
                </a:solidFill>
              </a:rPr>
              <a:t>More on the Way!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900" u="none" cap="none" strike="noStrike">
              <a:solidFill>
                <a:srgbClr val="999999"/>
              </a:solidFill>
            </a:endParaRPr>
          </a:p>
        </p:txBody>
      </p:sp>
      <p:pic>
        <p:nvPicPr>
          <p:cNvPr id="83" name="Shape 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10200" y="1536519"/>
            <a:ext cx="666600" cy="65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15565" y="1031875"/>
            <a:ext cx="704999" cy="44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410200" y="2686050"/>
            <a:ext cx="657299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410200" y="2136775"/>
            <a:ext cx="628499" cy="628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" name="Shape 87"/>
          <p:cNvCxnSpPr>
            <a:stCxn id="88" idx="3"/>
            <a:endCxn id="84" idx="1"/>
          </p:cNvCxnSpPr>
          <p:nvPr/>
        </p:nvCxnSpPr>
        <p:spPr>
          <a:xfrm flipH="1" rot="10800000">
            <a:off x="4163100" y="1255557"/>
            <a:ext cx="1252500" cy="65400"/>
          </a:xfrm>
          <a:prstGeom prst="bentConnector3">
            <a:avLst>
              <a:gd fmla="val 49999" name="adj1"/>
            </a:avLst>
          </a:prstGeom>
          <a:noFill/>
          <a:ln cap="flat" cmpd="sng" w="28575">
            <a:solidFill>
              <a:srgbClr val="595959"/>
            </a:solidFill>
            <a:prstDash val="solid"/>
            <a:miter/>
            <a:headEnd len="med" w="med" type="none"/>
            <a:tailEnd len="lg" w="lg" type="triangle"/>
          </a:ln>
        </p:spPr>
      </p:cxnSp>
      <p:cxnSp>
        <p:nvCxnSpPr>
          <p:cNvPr id="89" name="Shape 89"/>
          <p:cNvCxnSpPr>
            <a:stCxn id="88" idx="3"/>
            <a:endCxn id="83" idx="1"/>
          </p:cNvCxnSpPr>
          <p:nvPr/>
        </p:nvCxnSpPr>
        <p:spPr>
          <a:xfrm>
            <a:off x="4163100" y="1320957"/>
            <a:ext cx="1247100" cy="5442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rgbClr val="595959"/>
            </a:solidFill>
            <a:prstDash val="solid"/>
            <a:miter/>
            <a:headEnd len="med" w="med" type="none"/>
            <a:tailEnd len="lg" w="lg" type="triangle"/>
          </a:ln>
        </p:spPr>
      </p:cxnSp>
      <p:cxnSp>
        <p:nvCxnSpPr>
          <p:cNvPr id="90" name="Shape 90"/>
          <p:cNvCxnSpPr>
            <a:stCxn id="88" idx="3"/>
            <a:endCxn id="86" idx="1"/>
          </p:cNvCxnSpPr>
          <p:nvPr/>
        </p:nvCxnSpPr>
        <p:spPr>
          <a:xfrm>
            <a:off x="4163100" y="1320957"/>
            <a:ext cx="1247100" cy="11301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rgbClr val="595959"/>
            </a:solidFill>
            <a:prstDash val="solid"/>
            <a:miter/>
            <a:headEnd len="med" w="med" type="none"/>
            <a:tailEnd len="lg" w="lg" type="triangle"/>
          </a:ln>
        </p:spPr>
      </p:cxnSp>
      <p:sp>
        <p:nvSpPr>
          <p:cNvPr id="88" name="Shape 88"/>
          <p:cNvSpPr/>
          <p:nvPr/>
        </p:nvSpPr>
        <p:spPr>
          <a:xfrm>
            <a:off x="304800" y="1007157"/>
            <a:ext cx="3858300" cy="6275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>
                <a:solidFill>
                  <a:srgbClr val="434343"/>
                </a:solidFill>
              </a:rPr>
              <a:t>CMaps Analytics Views</a:t>
            </a:r>
            <a:br>
              <a:rPr lang="en"/>
            </a:br>
            <a:r>
              <a:rPr lang="en">
                <a:solidFill>
                  <a:srgbClr val="666666"/>
                </a:solidFill>
              </a:rPr>
              <a:t>Design Once, Deploy Everywhere!</a:t>
            </a:r>
          </a:p>
        </p:txBody>
      </p:sp>
      <p:pic>
        <p:nvPicPr>
          <p:cNvPr id="91" name="Shape 9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461000" y="3586162"/>
            <a:ext cx="590699" cy="65729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Shape 92"/>
          <p:cNvSpPr txBox="1"/>
          <p:nvPr/>
        </p:nvSpPr>
        <p:spPr>
          <a:xfrm>
            <a:off x="6099175" y="3738550"/>
            <a:ext cx="2752799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baseline="0" i="0" lang="en" sz="19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HTML5 Apps</a:t>
            </a:r>
            <a:r>
              <a:rPr lang="en" sz="1900">
                <a:solidFill>
                  <a:srgbClr val="999999"/>
                </a:solidFill>
              </a:rPr>
              <a:t> / Mobile</a:t>
            </a:r>
          </a:p>
        </p:txBody>
      </p:sp>
      <p:pic>
        <p:nvPicPr>
          <p:cNvPr id="93" name="Shape 9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461602" y="4308475"/>
            <a:ext cx="638099" cy="6284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hape 94"/>
          <p:cNvSpPr txBox="1"/>
          <p:nvPr/>
        </p:nvSpPr>
        <p:spPr>
          <a:xfrm>
            <a:off x="6073775" y="4381500"/>
            <a:ext cx="1112700" cy="384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baseline="0" i="0" lang="en" sz="19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SAP UI5</a:t>
            </a:r>
          </a:p>
        </p:txBody>
      </p:sp>
      <p:sp>
        <p:nvSpPr>
          <p:cNvPr id="95" name="Shape 95"/>
          <p:cNvSpPr txBox="1"/>
          <p:nvPr/>
        </p:nvSpPr>
        <p:spPr>
          <a:xfrm>
            <a:off x="6086475" y="3333750"/>
            <a:ext cx="2752799" cy="384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1" baseline="0" i="0" lang="en" sz="18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CMaps JavaScript API</a:t>
            </a:r>
          </a:p>
        </p:txBody>
      </p:sp>
      <p:cxnSp>
        <p:nvCxnSpPr>
          <p:cNvPr id="96" name="Shape 96"/>
          <p:cNvCxnSpPr>
            <a:stCxn id="97" idx="3"/>
            <a:endCxn id="91" idx="1"/>
          </p:cNvCxnSpPr>
          <p:nvPr/>
        </p:nvCxnSpPr>
        <p:spPr>
          <a:xfrm flipH="1" rot="10800000">
            <a:off x="4163100" y="3914725"/>
            <a:ext cx="1297800" cy="195600"/>
          </a:xfrm>
          <a:prstGeom prst="bentConnector3">
            <a:avLst>
              <a:gd fmla="val 50004" name="adj1"/>
            </a:avLst>
          </a:prstGeom>
          <a:noFill/>
          <a:ln cap="flat" cmpd="sng" w="28575">
            <a:solidFill>
              <a:srgbClr val="595959"/>
            </a:solidFill>
            <a:prstDash val="solid"/>
            <a:miter/>
            <a:headEnd len="med" w="med" type="none"/>
            <a:tailEnd len="lg" w="lg" type="triangle"/>
          </a:ln>
        </p:spPr>
      </p:cxnSp>
      <p:cxnSp>
        <p:nvCxnSpPr>
          <p:cNvPr id="98" name="Shape 98"/>
          <p:cNvCxnSpPr>
            <a:stCxn id="97" idx="3"/>
            <a:endCxn id="93" idx="1"/>
          </p:cNvCxnSpPr>
          <p:nvPr/>
        </p:nvCxnSpPr>
        <p:spPr>
          <a:xfrm>
            <a:off x="4163100" y="4110325"/>
            <a:ext cx="1298400" cy="512400"/>
          </a:xfrm>
          <a:prstGeom prst="bentConnector3">
            <a:avLst>
              <a:gd fmla="val 50004" name="adj1"/>
            </a:avLst>
          </a:prstGeom>
          <a:noFill/>
          <a:ln cap="flat" cmpd="sng" w="28575">
            <a:solidFill>
              <a:srgbClr val="595959"/>
            </a:solidFill>
            <a:prstDash val="solid"/>
            <a:miter/>
            <a:headEnd len="med" w="med" type="none"/>
            <a:tailEnd len="lg" w="lg" type="triangle"/>
          </a:ln>
        </p:spPr>
      </p:cxnSp>
      <p:sp>
        <p:nvSpPr>
          <p:cNvPr id="97" name="Shape 97"/>
          <p:cNvSpPr/>
          <p:nvPr/>
        </p:nvSpPr>
        <p:spPr>
          <a:xfrm>
            <a:off x="304800" y="3796525"/>
            <a:ext cx="3858300" cy="627599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>
                <a:solidFill>
                  <a:srgbClr val="434343"/>
                </a:solidFill>
              </a:rPr>
              <a:t>CMaps Analytics API</a:t>
            </a:r>
          </a:p>
        </p:txBody>
      </p:sp>
      <p:pic>
        <p:nvPicPr>
          <p:cNvPr id="99" name="Shape 9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399277" y="3888572"/>
            <a:ext cx="666750" cy="666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Shape 100"/>
          <p:cNvSpPr txBox="1"/>
          <p:nvPr/>
        </p:nvSpPr>
        <p:spPr>
          <a:xfrm>
            <a:off x="6086475" y="742950"/>
            <a:ext cx="2752799" cy="384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1" baseline="0" i="0" lang="en" sz="18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CMaps </a:t>
            </a:r>
            <a:r>
              <a:rPr b="1" lang="en" sz="1800">
                <a:solidFill>
                  <a:srgbClr val="999999"/>
                </a:solidFill>
              </a:rPr>
              <a:t>Extensions</a:t>
            </a:r>
          </a:p>
        </p:txBody>
      </p:sp>
      <p:sp>
        <p:nvSpPr>
          <p:cNvPr id="101" name="Shape 101"/>
          <p:cNvSpPr txBox="1"/>
          <p:nvPr>
            <p:ph type="title"/>
          </p:nvPr>
        </p:nvSpPr>
        <p:spPr>
          <a:xfrm>
            <a:off x="0" y="0"/>
            <a:ext cx="8229600" cy="627599"/>
          </a:xfrm>
          <a:prstGeom prst="rect">
            <a:avLst/>
          </a:prstGeom>
          <a:noFill/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CMaps Analytics Integration with Google Maps</a:t>
            </a:r>
          </a:p>
        </p:txBody>
      </p:sp>
      <p:sp>
        <p:nvSpPr>
          <p:cNvPr id="102" name="Shape 102"/>
          <p:cNvSpPr txBox="1"/>
          <p:nvPr/>
        </p:nvSpPr>
        <p:spPr>
          <a:xfrm>
            <a:off x="6099175" y="4892500"/>
            <a:ext cx="3000000" cy="252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b="1" lang="en" sz="1000">
                <a:solidFill>
                  <a:srgbClr val="FF9900"/>
                </a:solidFill>
              </a:rPr>
              <a:t>CLICK ICON TO VIEW DETAILS</a:t>
            </a:r>
          </a:p>
        </p:txBody>
      </p:sp>
      <p:cxnSp>
        <p:nvCxnSpPr>
          <p:cNvPr id="103" name="Shape 103"/>
          <p:cNvCxnSpPr>
            <a:stCxn id="88" idx="3"/>
            <a:endCxn id="85" idx="1"/>
          </p:cNvCxnSpPr>
          <p:nvPr/>
        </p:nvCxnSpPr>
        <p:spPr>
          <a:xfrm>
            <a:off x="4163100" y="1320957"/>
            <a:ext cx="1247100" cy="16890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rgbClr val="595959"/>
            </a:solidFill>
            <a:prstDash val="solid"/>
            <a:miter/>
            <a:headEnd len="med" w="med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x="0" y="0"/>
            <a:ext cx="8229600" cy="6275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0" name="Shape 110"/>
          <p:cNvPicPr preferRelativeResize="0"/>
          <p:nvPr/>
        </p:nvPicPr>
        <p:blipFill rotWithShape="1">
          <a:blip r:embed="rId3">
            <a:alphaModFix/>
          </a:blip>
          <a:srcRect b="6576" l="0" r="0" t="0"/>
          <a:stretch/>
        </p:blipFill>
        <p:spPr>
          <a:xfrm>
            <a:off x="0" y="0"/>
            <a:ext cx="9144000" cy="3361649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11" name="Shape 111"/>
          <p:cNvSpPr txBox="1"/>
          <p:nvPr/>
        </p:nvSpPr>
        <p:spPr>
          <a:xfrm>
            <a:off x="-5250" y="3254400"/>
            <a:ext cx="9154500" cy="1889100"/>
          </a:xfrm>
          <a:prstGeom prst="rect">
            <a:avLst/>
          </a:prstGeom>
          <a:solidFill>
            <a:srgbClr val="76A5AF"/>
          </a:solidFill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2" name="Shape 112"/>
          <p:cNvSpPr txBox="1"/>
          <p:nvPr>
            <p:ph idx="2" type="subTitle"/>
          </p:nvPr>
        </p:nvSpPr>
        <p:spPr>
          <a:xfrm>
            <a:off x="139950" y="2918886"/>
            <a:ext cx="8599499" cy="1266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lvl="0" rtl="0" algn="l">
              <a:lnSpc>
                <a:spcPct val="130000"/>
              </a:lnSpc>
              <a:spcBef>
                <a:spcPts val="36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INTRODUCING CMAPS ANALYTICS API V2</a:t>
            </a:r>
          </a:p>
          <a:p>
            <a:pPr indent="-342900" lvl="0" marL="457200" rtl="0" algn="l">
              <a:lnSpc>
                <a:spcPct val="130000"/>
              </a:lnSpc>
              <a:spcBef>
                <a:spcPts val="360"/>
              </a:spcBef>
              <a:buClr>
                <a:srgbClr val="D0E0E3"/>
              </a:buClr>
              <a:buSzPct val="100000"/>
              <a:buAutoNum type="arabicPeriod"/>
            </a:pPr>
            <a:r>
              <a:rPr b="1" i="1" lang="en" sz="1800">
                <a:solidFill>
                  <a:srgbClr val="D0E0E3"/>
                </a:solidFill>
              </a:rPr>
              <a:t>Graduate enterprises from “thinking maps” to </a:t>
            </a:r>
            <a:r>
              <a:rPr b="1" lang="en" sz="1800">
                <a:solidFill>
                  <a:srgbClr val="FFFFFF"/>
                </a:solidFill>
              </a:rPr>
              <a:t>Location Intelligence</a:t>
            </a:r>
          </a:p>
          <a:p>
            <a:pPr indent="-342900" lvl="0" marL="457200" rtl="0" algn="l">
              <a:lnSpc>
                <a:spcPct val="130000"/>
              </a:lnSpc>
              <a:spcBef>
                <a:spcPts val="360"/>
              </a:spcBef>
              <a:buClr>
                <a:srgbClr val="D0E0E3"/>
              </a:buClr>
              <a:buSzPct val="100000"/>
              <a:buAutoNum type="arabicPeriod"/>
            </a:pPr>
            <a:r>
              <a:rPr b="1" i="1" lang="en" sz="1800">
                <a:solidFill>
                  <a:srgbClr val="D0E0E3"/>
                </a:solidFill>
              </a:rPr>
              <a:t>Provide amazing embedded location intelligence  </a:t>
            </a:r>
            <a:r>
              <a:rPr b="1" lang="en" sz="1800">
                <a:solidFill>
                  <a:srgbClr val="FFFFFF"/>
                </a:solidFill>
              </a:rPr>
              <a:t>experiences</a:t>
            </a:r>
          </a:p>
          <a:p>
            <a:pPr indent="-342900" lvl="0" marL="457200" rtl="0" algn="l">
              <a:lnSpc>
                <a:spcPct val="130000"/>
              </a:lnSpc>
              <a:spcBef>
                <a:spcPts val="360"/>
              </a:spcBef>
              <a:buClr>
                <a:srgbClr val="D0E0E3"/>
              </a:buClr>
              <a:buSzPct val="100000"/>
              <a:buAutoNum type="arabicPeriod"/>
            </a:pPr>
            <a:r>
              <a:rPr b="1" i="1" lang="en" sz="1800">
                <a:solidFill>
                  <a:srgbClr val="D0E0E3"/>
                </a:solidFill>
              </a:rPr>
              <a:t>Work with platforms and partners to expand CMaps </a:t>
            </a:r>
            <a:r>
              <a:rPr b="1" lang="en" sz="1800">
                <a:solidFill>
                  <a:srgbClr val="FFFFFF"/>
                </a:solidFill>
              </a:rPr>
              <a:t>everywhere</a:t>
            </a:r>
            <a:r>
              <a:rPr b="1" i="1" lang="en" sz="1800">
                <a:solidFill>
                  <a:srgbClr val="D0E0E3"/>
                </a:solidFill>
              </a:rPr>
              <a:t> 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113" name="Shape 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9450" y="2868039"/>
            <a:ext cx="1963449" cy="289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 txBox="1"/>
          <p:nvPr/>
        </p:nvSpPr>
        <p:spPr>
          <a:xfrm>
            <a:off x="0" y="4925850"/>
            <a:ext cx="7178699" cy="191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700" u="sng">
                <a:solidFill>
                  <a:schemeClr val="hlink"/>
                </a:solidFill>
                <a:hlinkClick r:id="rId5"/>
              </a:rPr>
              <a:t>http://centigontesting.com/centigonTestView/v2/RadiusDistanceOpportunityAnalyzer/CMapViewRadiusDistOppAnalyzer.html</a:t>
            </a:r>
            <a:r>
              <a:rPr lang="en" sz="700">
                <a:solidFill>
                  <a:schemeClr val="dk1"/>
                </a:solidFill>
              </a:rPr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>
            <p:ph idx="1" type="subTitle"/>
          </p:nvPr>
        </p:nvSpPr>
        <p:spPr>
          <a:xfrm>
            <a:off x="579950" y="1195575"/>
            <a:ext cx="7878300" cy="784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20" name="Shape 120"/>
          <p:cNvPicPr preferRelativeResize="0"/>
          <p:nvPr/>
        </p:nvPicPr>
        <p:blipFill rotWithShape="1">
          <a:blip r:embed="rId3">
            <a:alphaModFix/>
          </a:blip>
          <a:srcRect b="43026" l="3308" r="9613" t="0"/>
          <a:stretch/>
        </p:blipFill>
        <p:spPr>
          <a:xfrm>
            <a:off x="0" y="726325"/>
            <a:ext cx="9144000" cy="449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/>
          <p:nvPr/>
        </p:nvSpPr>
        <p:spPr>
          <a:xfrm>
            <a:off x="294200" y="2362200"/>
            <a:ext cx="3830400" cy="2552699"/>
          </a:xfrm>
          <a:prstGeom prst="rect">
            <a:avLst/>
          </a:prstGeom>
          <a:solidFill>
            <a:srgbClr val="FFFFFF">
              <a:alpha val="93730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600"/>
              </a:spcAft>
              <a:buSzPct val="25000"/>
              <a:buNone/>
            </a:pPr>
            <a:r>
              <a:rPr b="1" lang="en" sz="2000">
                <a:latin typeface="Calibri"/>
                <a:ea typeface="Calibri"/>
                <a:cs typeface="Calibri"/>
                <a:sym typeface="Calibri"/>
              </a:rPr>
              <a:t>CMAPS DESIGNER</a:t>
            </a:r>
          </a:p>
          <a:p>
            <a:pPr indent="0" lvl="0" marL="0" marR="0" rtl="0" algn="l">
              <a:spcBef>
                <a:spcPts val="0"/>
              </a:spcBef>
              <a:spcAft>
                <a:spcPts val="600"/>
              </a:spcAft>
              <a:buSzPct val="25000"/>
              <a:buNone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Design once, embed anywhere</a:t>
            </a:r>
          </a:p>
          <a:p>
            <a:pPr indent="0" lvl="0" marL="0" marR="0" rtl="0" algn="l">
              <a:spcBef>
                <a:spcPts val="0"/>
              </a:spcBef>
              <a:spcAft>
                <a:spcPts val="600"/>
              </a:spcAft>
              <a:buSzPct val="25000"/>
              <a:buNone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Google Maps foundation</a:t>
            </a:r>
          </a:p>
          <a:p>
            <a:pPr indent="0" lvl="0" marL="0" marR="0" rtl="0" algn="l">
              <a:spcBef>
                <a:spcPts val="0"/>
              </a:spcBef>
              <a:spcAft>
                <a:spcPts val="600"/>
              </a:spcAft>
              <a:buSzPct val="25000"/>
              <a:buNone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Over 15 Data Viz Types</a:t>
            </a:r>
          </a:p>
          <a:p>
            <a:pPr indent="0" lvl="0" marL="0" marR="0" rtl="0" algn="l">
              <a:spcBef>
                <a:spcPts val="0"/>
              </a:spcBef>
              <a:spcAft>
                <a:spcPts val="600"/>
              </a:spcAft>
              <a:buSzPct val="25000"/>
              <a:buNone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Optimized for Analytics Apps</a:t>
            </a:r>
          </a:p>
          <a:p>
            <a:pPr indent="0" lvl="0" marL="0" marR="0" rtl="0" algn="l">
              <a:spcBef>
                <a:spcPts val="0"/>
              </a:spcBef>
              <a:spcAft>
                <a:spcPts val="600"/>
              </a:spcAft>
              <a:buSzPct val="25000"/>
              <a:buNone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Improved lifecycle management</a:t>
            </a:r>
          </a:p>
        </p:txBody>
      </p:sp>
      <p:sp>
        <p:nvSpPr>
          <p:cNvPr id="122" name="Shape 122"/>
          <p:cNvSpPr txBox="1"/>
          <p:nvPr>
            <p:ph type="title"/>
          </p:nvPr>
        </p:nvSpPr>
        <p:spPr>
          <a:xfrm>
            <a:off x="0" y="0"/>
            <a:ext cx="8229600" cy="627599"/>
          </a:xfrm>
          <a:prstGeom prst="rect">
            <a:avLst/>
          </a:prstGeom>
          <a:noFill/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CMaps Analytics Designer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hape 127"/>
          <p:cNvPicPr preferRelativeResize="0"/>
          <p:nvPr/>
        </p:nvPicPr>
        <p:blipFill rotWithShape="1">
          <a:blip r:embed="rId3">
            <a:alphaModFix/>
          </a:blip>
          <a:srcRect b="4289" l="0" r="32382" t="49336"/>
          <a:stretch/>
        </p:blipFill>
        <p:spPr>
          <a:xfrm>
            <a:off x="0" y="690549"/>
            <a:ext cx="4846699" cy="443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7550" y="4774450"/>
            <a:ext cx="1963449" cy="289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Shape 129"/>
          <p:cNvSpPr txBox="1"/>
          <p:nvPr>
            <p:ph type="title"/>
          </p:nvPr>
        </p:nvSpPr>
        <p:spPr>
          <a:xfrm>
            <a:off x="0" y="0"/>
            <a:ext cx="8229600" cy="627599"/>
          </a:xfrm>
          <a:prstGeom prst="rect">
            <a:avLst/>
          </a:prstGeom>
          <a:noFill/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CMaps Designer</a:t>
            </a:r>
          </a:p>
        </p:txBody>
      </p:sp>
      <p:pic>
        <p:nvPicPr>
          <p:cNvPr id="130" name="Shape 1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57800" y="690562"/>
            <a:ext cx="3733800" cy="1914599"/>
          </a:xfrm>
          <a:prstGeom prst="rect">
            <a:avLst/>
          </a:prstGeom>
          <a:noFill/>
          <a:ln cap="flat" cmpd="sng" w="19050">
            <a:solidFill>
              <a:srgbClr val="7F7F7F"/>
            </a:solidFill>
            <a:prstDash val="solid"/>
            <a:miter/>
            <a:headEnd len="med" w="med" type="none"/>
            <a:tailEnd len="med" w="med" type="none"/>
          </a:ln>
        </p:spPr>
      </p:pic>
      <p:pic>
        <p:nvPicPr>
          <p:cNvPr id="131" name="Shape 1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57800" y="2724150"/>
            <a:ext cx="3733800" cy="1871699"/>
          </a:xfrm>
          <a:prstGeom prst="rect">
            <a:avLst/>
          </a:prstGeom>
          <a:noFill/>
          <a:ln cap="flat" cmpd="sng" w="19050">
            <a:solidFill>
              <a:srgbClr val="7F7F7F"/>
            </a:solidFill>
            <a:prstDash val="solid"/>
            <a:miter/>
            <a:headEnd len="med" w="med" type="none"/>
            <a:tailEnd len="med" w="med" type="none"/>
          </a:ln>
        </p:spPr>
      </p:pic>
      <p:pic>
        <p:nvPicPr>
          <p:cNvPr id="132" name="Shape 1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1000" y="898500"/>
            <a:ext cx="2112767" cy="2695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 rotWithShape="1">
          <a:blip r:embed="rId8">
            <a:alphaModFix/>
          </a:blip>
          <a:srcRect b="0" l="4598" r="0" t="6655"/>
          <a:stretch/>
        </p:blipFill>
        <p:spPr>
          <a:xfrm>
            <a:off x="2493758" y="898500"/>
            <a:ext cx="1515121" cy="1060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 rotWithShape="1">
          <a:blip r:embed="rId3">
            <a:alphaModFix/>
          </a:blip>
          <a:srcRect b="49031" l="0" r="0" t="0"/>
          <a:stretch/>
        </p:blipFill>
        <p:spPr>
          <a:xfrm>
            <a:off x="2470841" y="1798218"/>
            <a:ext cx="2182833" cy="1105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 rotWithShape="1">
          <a:blip r:embed="rId3">
            <a:alphaModFix/>
          </a:blip>
          <a:srcRect b="5259" l="66693" r="0" t="50943"/>
          <a:stretch/>
        </p:blipFill>
        <p:spPr>
          <a:xfrm>
            <a:off x="3926636" y="898500"/>
            <a:ext cx="727037" cy="950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 rotWithShape="1">
          <a:blip r:embed="rId3">
            <a:alphaModFix/>
          </a:blip>
          <a:srcRect b="4289" l="0" r="32382" t="49336"/>
          <a:stretch/>
        </p:blipFill>
        <p:spPr>
          <a:xfrm>
            <a:off x="2370608" y="2944799"/>
            <a:ext cx="2476091" cy="7826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 txBox="1"/>
          <p:nvPr/>
        </p:nvSpPr>
        <p:spPr>
          <a:xfrm>
            <a:off x="105800" y="3593875"/>
            <a:ext cx="4679700" cy="14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baseline="0" i="0" lang="en" sz="1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Accelerate Design without coding</a:t>
            </a:r>
          </a:p>
          <a:p>
            <a: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baseline="0" i="0" lang="en" sz="1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Familiar property sheet maps design</a:t>
            </a:r>
          </a:p>
          <a:p>
            <a:pPr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595959"/>
                </a:solidFill>
              </a:rPr>
              <a:t>Built in tools to filter, drill, aggregate, sort</a:t>
            </a:r>
          </a:p>
          <a:p>
            <a: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595959"/>
                </a:solidFill>
              </a:rPr>
              <a:t>Increase BI User Adoption!</a:t>
            </a:r>
          </a:p>
          <a:p>
            <a: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595959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